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681" r:id="rId2"/>
    <p:sldId id="683" r:id="rId3"/>
    <p:sldId id="682" r:id="rId4"/>
    <p:sldId id="684" r:id="rId5"/>
    <p:sldId id="685" r:id="rId6"/>
    <p:sldId id="707" r:id="rId7"/>
    <p:sldId id="708" r:id="rId8"/>
    <p:sldId id="709" r:id="rId9"/>
    <p:sldId id="710" r:id="rId10"/>
    <p:sldId id="696" r:id="rId11"/>
    <p:sldId id="697" r:id="rId12"/>
    <p:sldId id="699" r:id="rId13"/>
    <p:sldId id="695" r:id="rId14"/>
    <p:sldId id="700" r:id="rId15"/>
    <p:sldId id="701" r:id="rId16"/>
    <p:sldId id="694" r:id="rId17"/>
    <p:sldId id="693" r:id="rId18"/>
    <p:sldId id="702" r:id="rId19"/>
    <p:sldId id="703" r:id="rId20"/>
    <p:sldId id="689" r:id="rId21"/>
    <p:sldId id="70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557C7-BB2B-BE5E-F235-DE0133B75A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B396D867-184E-F213-F09C-1D5EBC9129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FEF8718D-B60F-1FDB-E942-8B7A846C58E1}"/>
              </a:ext>
            </a:extLst>
          </p:cNvPr>
          <p:cNvSpPr>
            <a:spLocks noGrp="1"/>
          </p:cNvSpPr>
          <p:nvPr>
            <p:ph type="dt" sz="half" idx="10"/>
          </p:nvPr>
        </p:nvSpPr>
        <p:spPr/>
        <p:txBody>
          <a:bodyPr/>
          <a:lstStyle/>
          <a:p>
            <a:fld id="{4F3242C1-0FFD-4311-A6FD-0104121731B3}" type="datetimeFigureOut">
              <a:rPr lang="en-AU" smtClean="0"/>
              <a:t>10/09/2026</a:t>
            </a:fld>
            <a:endParaRPr lang="en-AU"/>
          </a:p>
        </p:txBody>
      </p:sp>
      <p:sp>
        <p:nvSpPr>
          <p:cNvPr id="5" name="Footer Placeholder 4">
            <a:extLst>
              <a:ext uri="{FF2B5EF4-FFF2-40B4-BE49-F238E27FC236}">
                <a16:creationId xmlns:a16="http://schemas.microsoft.com/office/drawing/2014/main" id="{E7200646-5D80-2608-A6ED-9DC1BAE295B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A6E70BD-DE89-1DD9-E9CF-BCB683F3EB07}"/>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3500596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F5756-6D2B-47CD-7262-EDA73D8F3932}"/>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D9142B23-39A9-0B07-EF15-46B8F0776A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1006BDD-4669-3C43-59FD-F11203A2BD96}"/>
              </a:ext>
            </a:extLst>
          </p:cNvPr>
          <p:cNvSpPr>
            <a:spLocks noGrp="1"/>
          </p:cNvSpPr>
          <p:nvPr>
            <p:ph type="dt" sz="half" idx="10"/>
          </p:nvPr>
        </p:nvSpPr>
        <p:spPr/>
        <p:txBody>
          <a:bodyPr/>
          <a:lstStyle/>
          <a:p>
            <a:fld id="{4F3242C1-0FFD-4311-A6FD-0104121731B3}" type="datetimeFigureOut">
              <a:rPr lang="en-AU" smtClean="0"/>
              <a:t>10/09/2026</a:t>
            </a:fld>
            <a:endParaRPr lang="en-AU"/>
          </a:p>
        </p:txBody>
      </p:sp>
      <p:sp>
        <p:nvSpPr>
          <p:cNvPr id="5" name="Footer Placeholder 4">
            <a:extLst>
              <a:ext uri="{FF2B5EF4-FFF2-40B4-BE49-F238E27FC236}">
                <a16:creationId xmlns:a16="http://schemas.microsoft.com/office/drawing/2014/main" id="{27BFB27E-A1AB-6302-96E3-64CC80359C7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8617371-24CB-4234-054B-54BDE874EB2C}"/>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1860867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9854D2-00FF-9731-F869-35EBF8A362A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0F32B58-85CD-9255-F2CF-2792DFB1CB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56D0B37-80C6-2D8D-D5C7-FBE0CC23E568}"/>
              </a:ext>
            </a:extLst>
          </p:cNvPr>
          <p:cNvSpPr>
            <a:spLocks noGrp="1"/>
          </p:cNvSpPr>
          <p:nvPr>
            <p:ph type="dt" sz="half" idx="10"/>
          </p:nvPr>
        </p:nvSpPr>
        <p:spPr/>
        <p:txBody>
          <a:bodyPr/>
          <a:lstStyle/>
          <a:p>
            <a:fld id="{4F3242C1-0FFD-4311-A6FD-0104121731B3}" type="datetimeFigureOut">
              <a:rPr lang="en-AU" smtClean="0"/>
              <a:t>10/09/2026</a:t>
            </a:fld>
            <a:endParaRPr lang="en-AU"/>
          </a:p>
        </p:txBody>
      </p:sp>
      <p:sp>
        <p:nvSpPr>
          <p:cNvPr id="5" name="Footer Placeholder 4">
            <a:extLst>
              <a:ext uri="{FF2B5EF4-FFF2-40B4-BE49-F238E27FC236}">
                <a16:creationId xmlns:a16="http://schemas.microsoft.com/office/drawing/2014/main" id="{A614A40A-6017-1341-6281-86122D36D51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2519B54-C7AA-69A0-9B75-EFB377CDFC11}"/>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2676723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2FD1A-C5B9-83EF-F02D-BAF898EB66C2}"/>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E1BC8FB-0AA8-B249-69DB-0B21919625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CBD6B5D-ECFD-C43A-1D02-C79B096B5715}"/>
              </a:ext>
            </a:extLst>
          </p:cNvPr>
          <p:cNvSpPr>
            <a:spLocks noGrp="1"/>
          </p:cNvSpPr>
          <p:nvPr>
            <p:ph type="dt" sz="half" idx="10"/>
          </p:nvPr>
        </p:nvSpPr>
        <p:spPr/>
        <p:txBody>
          <a:bodyPr/>
          <a:lstStyle/>
          <a:p>
            <a:fld id="{4F3242C1-0FFD-4311-A6FD-0104121731B3}" type="datetimeFigureOut">
              <a:rPr lang="en-AU" smtClean="0"/>
              <a:t>10/09/2026</a:t>
            </a:fld>
            <a:endParaRPr lang="en-AU"/>
          </a:p>
        </p:txBody>
      </p:sp>
      <p:sp>
        <p:nvSpPr>
          <p:cNvPr id="5" name="Footer Placeholder 4">
            <a:extLst>
              <a:ext uri="{FF2B5EF4-FFF2-40B4-BE49-F238E27FC236}">
                <a16:creationId xmlns:a16="http://schemas.microsoft.com/office/drawing/2014/main" id="{2A3D10DC-ADF2-BB0A-82CB-1E2C6D8E75E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BCCFD51-1F5D-1D1B-C77B-A8819B66E031}"/>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1444470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72759-AA85-3A36-C44D-AFAFD3CEA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4A1D39F1-0269-9EEA-240B-753511B582C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E381BF-F01E-EC83-2518-4B7D9C594F5B}"/>
              </a:ext>
            </a:extLst>
          </p:cNvPr>
          <p:cNvSpPr>
            <a:spLocks noGrp="1"/>
          </p:cNvSpPr>
          <p:nvPr>
            <p:ph type="dt" sz="half" idx="10"/>
          </p:nvPr>
        </p:nvSpPr>
        <p:spPr/>
        <p:txBody>
          <a:bodyPr/>
          <a:lstStyle/>
          <a:p>
            <a:fld id="{4F3242C1-0FFD-4311-A6FD-0104121731B3}" type="datetimeFigureOut">
              <a:rPr lang="en-AU" smtClean="0"/>
              <a:t>10/09/2026</a:t>
            </a:fld>
            <a:endParaRPr lang="en-AU"/>
          </a:p>
        </p:txBody>
      </p:sp>
      <p:sp>
        <p:nvSpPr>
          <p:cNvPr id="5" name="Footer Placeholder 4">
            <a:extLst>
              <a:ext uri="{FF2B5EF4-FFF2-40B4-BE49-F238E27FC236}">
                <a16:creationId xmlns:a16="http://schemas.microsoft.com/office/drawing/2014/main" id="{C027F318-17D7-82CA-BE4C-ED56D4A9066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86A71EC-B3FC-A1BE-DD36-2DDE3B0729CA}"/>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4167671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03F99-802C-7725-F72A-9F89352347B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47CBAF57-F4FF-2EF3-4AEB-0F4D53BA7E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6AB91744-708C-9819-3813-656DAF35BA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86CAAA8-90EA-4C3D-3649-A139FE6462E4}"/>
              </a:ext>
            </a:extLst>
          </p:cNvPr>
          <p:cNvSpPr>
            <a:spLocks noGrp="1"/>
          </p:cNvSpPr>
          <p:nvPr>
            <p:ph type="dt" sz="half" idx="10"/>
          </p:nvPr>
        </p:nvSpPr>
        <p:spPr/>
        <p:txBody>
          <a:bodyPr/>
          <a:lstStyle/>
          <a:p>
            <a:fld id="{4F3242C1-0FFD-4311-A6FD-0104121731B3}" type="datetimeFigureOut">
              <a:rPr lang="en-AU" smtClean="0"/>
              <a:t>10/09/2026</a:t>
            </a:fld>
            <a:endParaRPr lang="en-AU"/>
          </a:p>
        </p:txBody>
      </p:sp>
      <p:sp>
        <p:nvSpPr>
          <p:cNvPr id="6" name="Footer Placeholder 5">
            <a:extLst>
              <a:ext uri="{FF2B5EF4-FFF2-40B4-BE49-F238E27FC236}">
                <a16:creationId xmlns:a16="http://schemas.microsoft.com/office/drawing/2014/main" id="{EA9144D3-013B-1ECB-E6A5-C70D3697A60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9FEB2B9-F378-278F-01A8-DE6EE92E1C7D}"/>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488782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35645-23E8-1FEA-6F4D-6CFAC9B457F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A9C0A89-9423-40AE-2151-F7544B7468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0358990-4531-987E-75DB-A9969E9C392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8AA9ACAF-03A0-605D-6FCE-CF2BC58DA3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AF268A-825C-52E2-E801-CF4A3C1B82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B97A6412-B99D-5D32-5C4B-A0EFF7C6B320}"/>
              </a:ext>
            </a:extLst>
          </p:cNvPr>
          <p:cNvSpPr>
            <a:spLocks noGrp="1"/>
          </p:cNvSpPr>
          <p:nvPr>
            <p:ph type="dt" sz="half" idx="10"/>
          </p:nvPr>
        </p:nvSpPr>
        <p:spPr/>
        <p:txBody>
          <a:bodyPr/>
          <a:lstStyle/>
          <a:p>
            <a:fld id="{4F3242C1-0FFD-4311-A6FD-0104121731B3}" type="datetimeFigureOut">
              <a:rPr lang="en-AU" smtClean="0"/>
              <a:t>10/09/2026</a:t>
            </a:fld>
            <a:endParaRPr lang="en-AU"/>
          </a:p>
        </p:txBody>
      </p:sp>
      <p:sp>
        <p:nvSpPr>
          <p:cNvPr id="8" name="Footer Placeholder 7">
            <a:extLst>
              <a:ext uri="{FF2B5EF4-FFF2-40B4-BE49-F238E27FC236}">
                <a16:creationId xmlns:a16="http://schemas.microsoft.com/office/drawing/2014/main" id="{4DC06A43-39AA-571E-3D78-D2B71838EDF0}"/>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4EA0A695-A097-0C96-F1BD-1843FDB69875}"/>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766651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71DE-8107-E516-EF30-40A2A44D8CE9}"/>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10BAD20E-A0B7-86CD-310C-2AB78F7B420E}"/>
              </a:ext>
            </a:extLst>
          </p:cNvPr>
          <p:cNvSpPr>
            <a:spLocks noGrp="1"/>
          </p:cNvSpPr>
          <p:nvPr>
            <p:ph type="dt" sz="half" idx="10"/>
          </p:nvPr>
        </p:nvSpPr>
        <p:spPr/>
        <p:txBody>
          <a:bodyPr/>
          <a:lstStyle/>
          <a:p>
            <a:fld id="{4F3242C1-0FFD-4311-A6FD-0104121731B3}" type="datetimeFigureOut">
              <a:rPr lang="en-AU" smtClean="0"/>
              <a:t>10/09/2026</a:t>
            </a:fld>
            <a:endParaRPr lang="en-AU"/>
          </a:p>
        </p:txBody>
      </p:sp>
      <p:sp>
        <p:nvSpPr>
          <p:cNvPr id="4" name="Footer Placeholder 3">
            <a:extLst>
              <a:ext uri="{FF2B5EF4-FFF2-40B4-BE49-F238E27FC236}">
                <a16:creationId xmlns:a16="http://schemas.microsoft.com/office/drawing/2014/main" id="{59B937A3-F10B-541A-5604-3220E1E79E0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CDC1C1D4-428E-7D13-D2E7-7C61B2331214}"/>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2070501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B353C1-0414-3956-9F91-073A91FC6781}"/>
              </a:ext>
            </a:extLst>
          </p:cNvPr>
          <p:cNvSpPr>
            <a:spLocks noGrp="1"/>
          </p:cNvSpPr>
          <p:nvPr>
            <p:ph type="dt" sz="half" idx="10"/>
          </p:nvPr>
        </p:nvSpPr>
        <p:spPr/>
        <p:txBody>
          <a:bodyPr/>
          <a:lstStyle/>
          <a:p>
            <a:fld id="{4F3242C1-0FFD-4311-A6FD-0104121731B3}" type="datetimeFigureOut">
              <a:rPr lang="en-AU" smtClean="0"/>
              <a:t>10/09/2026</a:t>
            </a:fld>
            <a:endParaRPr lang="en-AU"/>
          </a:p>
        </p:txBody>
      </p:sp>
      <p:sp>
        <p:nvSpPr>
          <p:cNvPr id="3" name="Footer Placeholder 2">
            <a:extLst>
              <a:ext uri="{FF2B5EF4-FFF2-40B4-BE49-F238E27FC236}">
                <a16:creationId xmlns:a16="http://schemas.microsoft.com/office/drawing/2014/main" id="{137740AB-4FF3-1B46-7C99-3AEB4525EDA6}"/>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C2060B16-3B25-8146-52CD-9A647E4D798C}"/>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3163440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5086E-EBDB-D55D-380A-312E27A9DF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D3D42946-11F7-647D-D394-89F225FD6E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6FB94E8-2896-CB29-B06C-5E02527CDE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F8E114-4F4F-7FBF-4D3B-DAA13078E724}"/>
              </a:ext>
            </a:extLst>
          </p:cNvPr>
          <p:cNvSpPr>
            <a:spLocks noGrp="1"/>
          </p:cNvSpPr>
          <p:nvPr>
            <p:ph type="dt" sz="half" idx="10"/>
          </p:nvPr>
        </p:nvSpPr>
        <p:spPr/>
        <p:txBody>
          <a:bodyPr/>
          <a:lstStyle/>
          <a:p>
            <a:fld id="{4F3242C1-0FFD-4311-A6FD-0104121731B3}" type="datetimeFigureOut">
              <a:rPr lang="en-AU" smtClean="0"/>
              <a:t>10/09/2026</a:t>
            </a:fld>
            <a:endParaRPr lang="en-AU"/>
          </a:p>
        </p:txBody>
      </p:sp>
      <p:sp>
        <p:nvSpPr>
          <p:cNvPr id="6" name="Footer Placeholder 5">
            <a:extLst>
              <a:ext uri="{FF2B5EF4-FFF2-40B4-BE49-F238E27FC236}">
                <a16:creationId xmlns:a16="http://schemas.microsoft.com/office/drawing/2014/main" id="{389181EC-AA38-0640-FA8B-96A6C1CE0E3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B030DE3-27AB-62D9-26D2-913EC24C805E}"/>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3298997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61619-7DDC-9C99-2602-EA2B40942D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BA25EA77-6E73-4BB6-9E2F-E0FF3C65D5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CFF50C4B-5658-BA80-B2C7-8C14997E73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92605F-0346-D93F-7E28-50D68A82E81E}"/>
              </a:ext>
            </a:extLst>
          </p:cNvPr>
          <p:cNvSpPr>
            <a:spLocks noGrp="1"/>
          </p:cNvSpPr>
          <p:nvPr>
            <p:ph type="dt" sz="half" idx="10"/>
          </p:nvPr>
        </p:nvSpPr>
        <p:spPr/>
        <p:txBody>
          <a:bodyPr/>
          <a:lstStyle/>
          <a:p>
            <a:fld id="{4F3242C1-0FFD-4311-A6FD-0104121731B3}" type="datetimeFigureOut">
              <a:rPr lang="en-AU" smtClean="0"/>
              <a:t>10/09/2026</a:t>
            </a:fld>
            <a:endParaRPr lang="en-AU"/>
          </a:p>
        </p:txBody>
      </p:sp>
      <p:sp>
        <p:nvSpPr>
          <p:cNvPr id="6" name="Footer Placeholder 5">
            <a:extLst>
              <a:ext uri="{FF2B5EF4-FFF2-40B4-BE49-F238E27FC236}">
                <a16:creationId xmlns:a16="http://schemas.microsoft.com/office/drawing/2014/main" id="{9CB64D77-FB9A-2566-92E1-B1A550F51B6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7CD1EA6-7598-0F36-2DF9-220654D88F8A}"/>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1400380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9AE78B-2B6E-8521-D312-FD77F73DE2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B2BA6442-6B97-91DA-EC51-5FEE4BEBDF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1D904B3-C7D1-EC05-5E19-28A837D3E4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F3242C1-0FFD-4311-A6FD-0104121731B3}" type="datetimeFigureOut">
              <a:rPr lang="en-AU" smtClean="0"/>
              <a:t>10/09/2026</a:t>
            </a:fld>
            <a:endParaRPr lang="en-AU"/>
          </a:p>
        </p:txBody>
      </p:sp>
      <p:sp>
        <p:nvSpPr>
          <p:cNvPr id="5" name="Footer Placeholder 4">
            <a:extLst>
              <a:ext uri="{FF2B5EF4-FFF2-40B4-BE49-F238E27FC236}">
                <a16:creationId xmlns:a16="http://schemas.microsoft.com/office/drawing/2014/main" id="{44D6E7F4-8E89-6F20-7C3F-B87320A646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3B71CDC8-4DD1-9769-6F35-CF716F8B4B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FCC2E9-C29B-4467-8E21-640F7F14862D}" type="slidenum">
              <a:rPr lang="en-AU" smtClean="0"/>
              <a:t>‹#›</a:t>
            </a:fld>
            <a:endParaRPr lang="en-AU"/>
          </a:p>
        </p:txBody>
      </p:sp>
    </p:spTree>
    <p:extLst>
      <p:ext uri="{BB962C8B-B14F-4D97-AF65-F5344CB8AC3E}">
        <p14:creationId xmlns:p14="http://schemas.microsoft.com/office/powerpoint/2010/main" val="174755670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60A0AF-3917-9167-AC99-18D048AE95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85872B43-6CAD-7798-A880-7C58915D8A37}"/>
              </a:ext>
            </a:extLst>
          </p:cNvPr>
          <p:cNvSpPr txBox="1"/>
          <p:nvPr/>
        </p:nvSpPr>
        <p:spPr>
          <a:xfrm>
            <a:off x="403122" y="5551630"/>
            <a:ext cx="7069854" cy="95410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Open Sans" panose="020B0606030504020204" pitchFamily="34" charset="0"/>
              </a:rPr>
              <a:t>What’s In a Name?</a:t>
            </a:r>
            <a:endParaRPr kumimoji="0" lang="en-US" sz="3200" b="1" i="0" u="none" strike="noStrike" kern="1200" cap="none" spc="0" normalizeH="0" baseline="0" noProof="0" dirty="0">
              <a:ln>
                <a:noFill/>
              </a:ln>
              <a:solidFill>
                <a:prstClr val="white"/>
              </a:solidFill>
              <a:effectLst/>
              <a:uLnTx/>
              <a:uFillTx/>
              <a:latin typeface="Open Sans" panose="020B0606030504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Michael Christie</a:t>
            </a:r>
            <a:endParaRPr kumimoji="0" lang="en-AU" sz="24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90709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29897-7C19-21CD-68E7-3A51241134B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8648770-9E23-96D6-5DFA-A1DF3E1979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Freeform 2">
            <a:extLst>
              <a:ext uri="{FF2B5EF4-FFF2-40B4-BE49-F238E27FC236}">
                <a16:creationId xmlns:a16="http://schemas.microsoft.com/office/drawing/2014/main" id="{8A5D2B8D-4BF6-B21D-1FB7-3014F5343145}"/>
              </a:ext>
            </a:extLst>
          </p:cNvPr>
          <p:cNvSpPr/>
          <p:nvPr/>
        </p:nvSpPr>
        <p:spPr>
          <a:xfrm>
            <a:off x="1982938" y="0"/>
            <a:ext cx="10209062" cy="6858000"/>
          </a:xfrm>
          <a:custGeom>
            <a:avLst/>
            <a:gdLst/>
            <a:ahLst/>
            <a:cxnLst/>
            <a:rect l="l" t="t" r="r" b="b"/>
            <a:pathLst>
              <a:path w="12375338" h="8229600">
                <a:moveTo>
                  <a:pt x="0" y="0"/>
                </a:moveTo>
                <a:lnTo>
                  <a:pt x="12375338" y="0"/>
                </a:lnTo>
                <a:lnTo>
                  <a:pt x="12375338" y="8229600"/>
                </a:lnTo>
                <a:lnTo>
                  <a:pt x="0" y="8229600"/>
                </a:lnTo>
                <a:lnTo>
                  <a:pt x="0" y="0"/>
                </a:lnTo>
                <a:close/>
              </a:path>
            </a:pathLst>
          </a:custGeom>
          <a:blipFill>
            <a:blip r:embed="rId3"/>
            <a:stretch>
              <a:fillRect/>
            </a:stretch>
          </a:blipFill>
        </p:spPr>
        <p:txBody>
          <a:bodyPr/>
          <a:lstStyle/>
          <a:p>
            <a:endParaRPr lang="en-AU"/>
          </a:p>
        </p:txBody>
      </p:sp>
    </p:spTree>
    <p:extLst>
      <p:ext uri="{BB962C8B-B14F-4D97-AF65-F5344CB8AC3E}">
        <p14:creationId xmlns:p14="http://schemas.microsoft.com/office/powerpoint/2010/main" val="2150928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7E024-3912-3998-5EB1-F1911A511E0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5DE580D-B1E2-CE9A-DDD8-99CB2797C3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DE2EC4-ED62-25B7-87E3-1E7C370242CA}"/>
              </a:ext>
            </a:extLst>
          </p:cNvPr>
          <p:cNvSpPr txBox="1">
            <a:spLocks/>
          </p:cNvSpPr>
          <p:nvPr/>
        </p:nvSpPr>
        <p:spPr>
          <a:xfrm>
            <a:off x="2777211" y="530008"/>
            <a:ext cx="8556395" cy="1009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NEED Identified</a:t>
            </a:r>
          </a:p>
        </p:txBody>
      </p:sp>
      <p:sp>
        <p:nvSpPr>
          <p:cNvPr id="6" name="TextBox 5">
            <a:extLst>
              <a:ext uri="{FF2B5EF4-FFF2-40B4-BE49-F238E27FC236}">
                <a16:creationId xmlns:a16="http://schemas.microsoft.com/office/drawing/2014/main" id="{C447F3BB-1D16-E610-7C2E-AE57B88686D9}"/>
              </a:ext>
            </a:extLst>
          </p:cNvPr>
          <p:cNvSpPr txBox="1"/>
          <p:nvPr/>
        </p:nvSpPr>
        <p:spPr>
          <a:xfrm>
            <a:off x="2777211" y="2213470"/>
            <a:ext cx="8556395" cy="3970318"/>
          </a:xfrm>
          <a:prstGeom prst="rect">
            <a:avLst/>
          </a:prstGeom>
          <a:noFill/>
        </p:spPr>
        <p:txBody>
          <a:bodyPr wrap="square">
            <a:spAutoFit/>
          </a:bodyPr>
          <a:lstStyle/>
          <a:p>
            <a:pPr lvl="0" algn="just">
              <a:defRPr/>
            </a:pPr>
            <a:r>
              <a:rPr lang="en-AU" sz="2800" dirty="0">
                <a:latin typeface="Open Sans" panose="020B0606030504020204" pitchFamily="34" charset="0"/>
                <a:ea typeface="Open Sans" panose="020B0606030504020204" pitchFamily="34" charset="0"/>
                <a:cs typeface="Open Sans" panose="020B0606030504020204" pitchFamily="34" charset="0"/>
              </a:rPr>
              <a:t>A man who was lame from birth was being carried to the temple gate called Beautiful, where he was put every day to beg from those going into the temple courts.</a:t>
            </a:r>
            <a:r>
              <a:rPr lang="en-AU" sz="2800" baseline="30000" dirty="0">
                <a:latin typeface="Open Sans" panose="020B0606030504020204" pitchFamily="34" charset="0"/>
                <a:ea typeface="Open Sans" panose="020B0606030504020204" pitchFamily="34" charset="0"/>
                <a:cs typeface="Open Sans" panose="020B0606030504020204" pitchFamily="34" charset="0"/>
              </a:rPr>
              <a:t> </a:t>
            </a:r>
            <a:r>
              <a:rPr lang="en-AU" sz="2800" dirty="0">
                <a:latin typeface="Open Sans" panose="020B0606030504020204" pitchFamily="34" charset="0"/>
                <a:ea typeface="Open Sans" panose="020B0606030504020204" pitchFamily="34" charset="0"/>
                <a:cs typeface="Open Sans" panose="020B0606030504020204" pitchFamily="34" charset="0"/>
              </a:rPr>
              <a:t>When he saw Peter and John about to enter, he asked them for money.</a:t>
            </a:r>
            <a:r>
              <a:rPr lang="en-AU" sz="2800" baseline="30000" dirty="0">
                <a:latin typeface="Open Sans" panose="020B0606030504020204" pitchFamily="34" charset="0"/>
                <a:ea typeface="Open Sans" panose="020B0606030504020204" pitchFamily="34" charset="0"/>
                <a:cs typeface="Open Sans" panose="020B0606030504020204" pitchFamily="34" charset="0"/>
              </a:rPr>
              <a:t> </a:t>
            </a:r>
            <a:r>
              <a:rPr lang="en-AU" sz="2800" dirty="0">
                <a:latin typeface="Open Sans" panose="020B0606030504020204" pitchFamily="34" charset="0"/>
                <a:ea typeface="Open Sans" panose="020B0606030504020204" pitchFamily="34" charset="0"/>
                <a:cs typeface="Open Sans" panose="020B0606030504020204" pitchFamily="34" charset="0"/>
              </a:rPr>
              <a:t>Peter looked straight at him, as did John. Then Peter said, “Look at us!”</a:t>
            </a:r>
            <a:r>
              <a:rPr lang="en-AU" sz="2800" baseline="30000" dirty="0">
                <a:latin typeface="Open Sans" panose="020B0606030504020204" pitchFamily="34" charset="0"/>
                <a:ea typeface="Open Sans" panose="020B0606030504020204" pitchFamily="34" charset="0"/>
                <a:cs typeface="Open Sans" panose="020B0606030504020204" pitchFamily="34" charset="0"/>
              </a:rPr>
              <a:t> </a:t>
            </a:r>
          </a:p>
          <a:p>
            <a:pPr lvl="0" algn="just">
              <a:defRPr/>
            </a:pPr>
            <a:endParaRPr kumimoji="0" lang="en-AU"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algn="r">
              <a:defRPr/>
            </a:pPr>
            <a:r>
              <a:rPr lang="en-AU" sz="2800" dirty="0">
                <a:solidFill>
                  <a:prstClr val="black"/>
                </a:solidFill>
                <a:latin typeface="Open Sans" panose="020B0606030504020204" pitchFamily="34" charset="0"/>
                <a:ea typeface="Open Sans" panose="020B0606030504020204" pitchFamily="34" charset="0"/>
                <a:cs typeface="Open Sans" panose="020B0606030504020204" pitchFamily="34" charset="0"/>
              </a:rPr>
              <a:t>- ACTS 3:2-4</a:t>
            </a:r>
            <a:endPar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27387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A4DF5-8811-A836-2967-706D41FBF17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D8BC093-6C1D-34AB-CFEC-34C6BDD53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31AB694C-2935-7611-04A6-5FAB59174554}"/>
              </a:ext>
            </a:extLst>
          </p:cNvPr>
          <p:cNvSpPr txBox="1"/>
          <p:nvPr/>
        </p:nvSpPr>
        <p:spPr>
          <a:xfrm>
            <a:off x="2949678" y="1815721"/>
            <a:ext cx="8298425" cy="3970318"/>
          </a:xfrm>
          <a:prstGeom prst="rect">
            <a:avLst/>
          </a:prstGeom>
          <a:noFill/>
        </p:spPr>
        <p:txBody>
          <a:bodyPr wrap="square">
            <a:spAutoFit/>
          </a:bodyPr>
          <a:lstStyle/>
          <a:p>
            <a:pPr lvl="0"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It is not the Church’s business in this world to simply make the present condition more bearable; the task of the Church is to release here on earth the redemptive work of God in Christ.</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WILLIAM LASOR</a:t>
            </a:r>
          </a:p>
        </p:txBody>
      </p:sp>
    </p:spTree>
    <p:extLst>
      <p:ext uri="{BB962C8B-B14F-4D97-AF65-F5344CB8AC3E}">
        <p14:creationId xmlns:p14="http://schemas.microsoft.com/office/powerpoint/2010/main" val="4094293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ED86E-AB70-EBA5-605A-7C77EDCE6D8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8476EFC-0312-0676-26C2-E7BAEF1E4D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Freeform 3"/>
          <p:cNvSpPr/>
          <p:nvPr/>
        </p:nvSpPr>
        <p:spPr>
          <a:xfrm>
            <a:off x="2013019" y="0"/>
            <a:ext cx="10178981" cy="6858000"/>
          </a:xfrm>
          <a:custGeom>
            <a:avLst/>
            <a:gdLst/>
            <a:ahLst/>
            <a:cxnLst/>
            <a:rect l="l" t="t" r="r" b="b"/>
            <a:pathLst>
              <a:path w="12375338" h="8229600">
                <a:moveTo>
                  <a:pt x="0" y="0"/>
                </a:moveTo>
                <a:lnTo>
                  <a:pt x="12375338" y="0"/>
                </a:lnTo>
                <a:lnTo>
                  <a:pt x="12375338" y="8229600"/>
                </a:lnTo>
                <a:lnTo>
                  <a:pt x="0" y="8229600"/>
                </a:lnTo>
                <a:lnTo>
                  <a:pt x="0" y="0"/>
                </a:lnTo>
                <a:close/>
              </a:path>
            </a:pathLst>
          </a:custGeom>
          <a:blipFill>
            <a:blip r:embed="rId3"/>
            <a:stretch>
              <a:fillRect/>
            </a:stretch>
          </a:blipFill>
        </p:spPr>
        <p:txBody>
          <a:bodyPr/>
          <a:lstStyle/>
          <a:p>
            <a:endParaRPr lang="en-AU">
              <a:solidFill>
                <a:prstClr val="black"/>
              </a:solidFill>
              <a:latin typeface="Calibri"/>
            </a:endParaRPr>
          </a:p>
        </p:txBody>
      </p:sp>
    </p:spTree>
    <p:extLst>
      <p:ext uri="{BB962C8B-B14F-4D97-AF65-F5344CB8AC3E}">
        <p14:creationId xmlns:p14="http://schemas.microsoft.com/office/powerpoint/2010/main" val="2233095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C6D60-494B-BD4E-B3AA-A2663C7824B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C41C11D-EE5C-E627-B9D5-1B47C31D83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889635F-B725-4D91-0C6B-D3FB4583B6E9}"/>
              </a:ext>
            </a:extLst>
          </p:cNvPr>
          <p:cNvSpPr txBox="1">
            <a:spLocks/>
          </p:cNvSpPr>
          <p:nvPr/>
        </p:nvSpPr>
        <p:spPr>
          <a:xfrm>
            <a:off x="3001095" y="474110"/>
            <a:ext cx="8332511" cy="1009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NAME Glorified</a:t>
            </a:r>
          </a:p>
        </p:txBody>
      </p:sp>
      <p:sp>
        <p:nvSpPr>
          <p:cNvPr id="6" name="TextBox 5">
            <a:extLst>
              <a:ext uri="{FF2B5EF4-FFF2-40B4-BE49-F238E27FC236}">
                <a16:creationId xmlns:a16="http://schemas.microsoft.com/office/drawing/2014/main" id="{5CA5DA83-4F09-AA82-F5DC-2CE67EA1127B}"/>
              </a:ext>
            </a:extLst>
          </p:cNvPr>
          <p:cNvSpPr txBox="1"/>
          <p:nvPr/>
        </p:nvSpPr>
        <p:spPr>
          <a:xfrm>
            <a:off x="3001095" y="1957471"/>
            <a:ext cx="8219767" cy="4401205"/>
          </a:xfrm>
          <a:prstGeom prst="rect">
            <a:avLst/>
          </a:prstGeom>
          <a:noFill/>
        </p:spPr>
        <p:txBody>
          <a:bodyPr wrap="square">
            <a:spAutoFit/>
          </a:bodyPr>
          <a:lstStyle/>
          <a:p>
            <a:pPr lvl="0" algn="just">
              <a:defRPr/>
            </a:pPr>
            <a:r>
              <a:rPr lang="en-AU" sz="2800" dirty="0">
                <a:latin typeface="Open Sans" panose="020B0606030504020204" pitchFamily="34" charset="0"/>
                <a:ea typeface="Open Sans" panose="020B0606030504020204" pitchFamily="34" charset="0"/>
                <a:cs typeface="Open Sans" panose="020B0606030504020204" pitchFamily="34" charset="0"/>
              </a:rPr>
              <a:t>Peter said, “Silver or gold I do not have, but what I do have I give you. In the name of Jesus Christ of Nazareth, walk.” Taking him by the right hand, he helped him up, and instantly the man’s feet and ankles became strong.</a:t>
            </a:r>
            <a:r>
              <a:rPr lang="en-AU" sz="2800" baseline="30000" dirty="0">
                <a:latin typeface="Open Sans" panose="020B0606030504020204" pitchFamily="34" charset="0"/>
                <a:ea typeface="Open Sans" panose="020B0606030504020204" pitchFamily="34" charset="0"/>
                <a:cs typeface="Open Sans" panose="020B0606030504020204" pitchFamily="34" charset="0"/>
              </a:rPr>
              <a:t> </a:t>
            </a:r>
            <a:r>
              <a:rPr lang="en-AU" sz="2800" dirty="0">
                <a:latin typeface="Open Sans" panose="020B0606030504020204" pitchFamily="34" charset="0"/>
                <a:ea typeface="Open Sans" panose="020B0606030504020204" pitchFamily="34" charset="0"/>
                <a:cs typeface="Open Sans" panose="020B0606030504020204" pitchFamily="34" charset="0"/>
              </a:rPr>
              <a:t>He jumped to his feet and began to walk. Then he went with them into the temple courts, walking and jumping, and praising God.</a:t>
            </a:r>
          </a:p>
          <a:p>
            <a:pPr lvl="0" algn="just">
              <a:defRPr/>
            </a:pPr>
            <a:endParaRPr kumimoji="0" lang="en-AU"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algn="r">
              <a:defRPr/>
            </a:pPr>
            <a:r>
              <a:rPr lang="en-AU" sz="2800" dirty="0">
                <a:solidFill>
                  <a:prstClr val="black"/>
                </a:solidFill>
                <a:latin typeface="Open Sans" panose="020B0606030504020204" pitchFamily="34" charset="0"/>
                <a:ea typeface="Open Sans" panose="020B0606030504020204" pitchFamily="34" charset="0"/>
                <a:cs typeface="Open Sans" panose="020B0606030504020204" pitchFamily="34" charset="0"/>
              </a:rPr>
              <a:t>- ACTS 3:6-8</a:t>
            </a:r>
            <a:endPar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85765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13603-3D33-3D1A-38D6-9F1E21C8ED1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F2AB217-6D8F-016C-1995-5BE91498A7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8A384D1D-D37A-1F4D-9DCC-792D34C2AA70}"/>
              </a:ext>
            </a:extLst>
          </p:cNvPr>
          <p:cNvSpPr txBox="1"/>
          <p:nvPr/>
        </p:nvSpPr>
        <p:spPr>
          <a:xfrm>
            <a:off x="3126658" y="2346662"/>
            <a:ext cx="7737988" cy="2862322"/>
          </a:xfrm>
          <a:prstGeom prst="rect">
            <a:avLst/>
          </a:prstGeom>
          <a:noFill/>
        </p:spPr>
        <p:txBody>
          <a:bodyPr wrap="square">
            <a:spAutoFit/>
          </a:bodyPr>
          <a:lstStyle/>
          <a:p>
            <a:pPr lvl="0"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God exalted him to the highest place and gave him the name that is above every name.</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36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PHILIPPIANS 2:9</a:t>
            </a:r>
          </a:p>
        </p:txBody>
      </p:sp>
    </p:spTree>
    <p:extLst>
      <p:ext uri="{BB962C8B-B14F-4D97-AF65-F5344CB8AC3E}">
        <p14:creationId xmlns:p14="http://schemas.microsoft.com/office/powerpoint/2010/main" val="3487751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4A5CB-AB91-4E43-6CBC-70F10DB6862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E554EF1-86FC-3614-B9AC-022F36FB3E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Freeform 2">
            <a:extLst>
              <a:ext uri="{FF2B5EF4-FFF2-40B4-BE49-F238E27FC236}">
                <a16:creationId xmlns:a16="http://schemas.microsoft.com/office/drawing/2014/main" id="{E74ADE7A-A5A9-1D11-A8CB-FECD82FE2747}"/>
              </a:ext>
            </a:extLst>
          </p:cNvPr>
          <p:cNvSpPr/>
          <p:nvPr/>
        </p:nvSpPr>
        <p:spPr>
          <a:xfrm>
            <a:off x="2025445" y="0"/>
            <a:ext cx="10166554" cy="6858000"/>
          </a:xfrm>
          <a:custGeom>
            <a:avLst/>
            <a:gdLst/>
            <a:ahLst/>
            <a:cxnLst/>
            <a:rect l="l" t="t" r="r" b="b"/>
            <a:pathLst>
              <a:path w="12375338" h="8229600">
                <a:moveTo>
                  <a:pt x="0" y="0"/>
                </a:moveTo>
                <a:lnTo>
                  <a:pt x="12375338" y="0"/>
                </a:lnTo>
                <a:lnTo>
                  <a:pt x="12375338" y="8229600"/>
                </a:lnTo>
                <a:lnTo>
                  <a:pt x="0" y="8229600"/>
                </a:lnTo>
                <a:lnTo>
                  <a:pt x="0" y="0"/>
                </a:lnTo>
                <a:close/>
              </a:path>
            </a:pathLst>
          </a:custGeom>
          <a:blipFill>
            <a:blip r:embed="rId3"/>
            <a:stretch>
              <a:fillRect/>
            </a:stretch>
          </a:blipFill>
        </p:spPr>
        <p:txBody>
          <a:bodyPr/>
          <a:lstStyle/>
          <a:p>
            <a:endParaRPr lang="en-AU">
              <a:solidFill>
                <a:prstClr val="black"/>
              </a:solidFill>
              <a:latin typeface="Calibri"/>
            </a:endParaRPr>
          </a:p>
        </p:txBody>
      </p:sp>
    </p:spTree>
    <p:extLst>
      <p:ext uri="{BB962C8B-B14F-4D97-AF65-F5344CB8AC3E}">
        <p14:creationId xmlns:p14="http://schemas.microsoft.com/office/powerpoint/2010/main" val="3249133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E0042-20FC-9813-2465-93B29D7661A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A1320B4-ADB6-8FF6-B75E-52C66B0AEF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Freeform 2">
            <a:extLst>
              <a:ext uri="{FF2B5EF4-FFF2-40B4-BE49-F238E27FC236}">
                <a16:creationId xmlns:a16="http://schemas.microsoft.com/office/drawing/2014/main" id="{FFB5F686-8371-8BAF-5612-A1A949AE77D0}"/>
              </a:ext>
            </a:extLst>
          </p:cNvPr>
          <p:cNvSpPr/>
          <p:nvPr/>
        </p:nvSpPr>
        <p:spPr>
          <a:xfrm>
            <a:off x="2014748" y="0"/>
            <a:ext cx="10177252" cy="6858000"/>
          </a:xfrm>
          <a:custGeom>
            <a:avLst/>
            <a:gdLst/>
            <a:ahLst/>
            <a:cxnLst/>
            <a:rect l="l" t="t" r="r" b="b"/>
            <a:pathLst>
              <a:path w="12375338" h="8229600">
                <a:moveTo>
                  <a:pt x="0" y="0"/>
                </a:moveTo>
                <a:lnTo>
                  <a:pt x="12375338" y="0"/>
                </a:lnTo>
                <a:lnTo>
                  <a:pt x="12375338" y="8229600"/>
                </a:lnTo>
                <a:lnTo>
                  <a:pt x="0" y="8229600"/>
                </a:lnTo>
                <a:lnTo>
                  <a:pt x="0" y="0"/>
                </a:lnTo>
                <a:close/>
              </a:path>
            </a:pathLst>
          </a:custGeom>
          <a:blipFill>
            <a:blip r:embed="rId3"/>
            <a:stretch>
              <a:fillRect/>
            </a:stretch>
          </a:blipFill>
        </p:spPr>
        <p:txBody>
          <a:bodyPr/>
          <a:lstStyle/>
          <a:p>
            <a:endParaRPr lang="en-AU"/>
          </a:p>
        </p:txBody>
      </p:sp>
    </p:spTree>
    <p:extLst>
      <p:ext uri="{BB962C8B-B14F-4D97-AF65-F5344CB8AC3E}">
        <p14:creationId xmlns:p14="http://schemas.microsoft.com/office/powerpoint/2010/main" val="444732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E858A-F2A2-7550-6E9A-AF00C20DC37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46F02D8-48E6-6720-C860-ACDF0D1319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CEF9F960-A0F5-2683-33E7-E0F2627D16C6}"/>
              </a:ext>
            </a:extLst>
          </p:cNvPr>
          <p:cNvSpPr txBox="1"/>
          <p:nvPr/>
        </p:nvSpPr>
        <p:spPr>
          <a:xfrm>
            <a:off x="3254478" y="1383103"/>
            <a:ext cx="7698658" cy="5078313"/>
          </a:xfrm>
          <a:prstGeom prst="rect">
            <a:avLst/>
          </a:prstGeom>
          <a:noFill/>
        </p:spPr>
        <p:txBody>
          <a:bodyPr wrap="square">
            <a:spAutoFit/>
          </a:bodyPr>
          <a:lstStyle/>
          <a:p>
            <a:pPr lvl="0"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Just as the world is becoming more aware of its need, the church is becoming less assured of its mission. And the major reason for the diminishing Christian mission is the diminishing confidence in the Christian message.</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6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JOHN STOTT</a:t>
            </a:r>
          </a:p>
        </p:txBody>
      </p:sp>
    </p:spTree>
    <p:extLst>
      <p:ext uri="{BB962C8B-B14F-4D97-AF65-F5344CB8AC3E}">
        <p14:creationId xmlns:p14="http://schemas.microsoft.com/office/powerpoint/2010/main" val="2138251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357C3-1BFC-62A1-31A6-CF1E487DEDE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F7E7E0A-FD80-8C9A-FF01-1CE743C340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7BBB9E7E-6F2C-B38F-FEFB-F41AA5097DB1}"/>
              </a:ext>
            </a:extLst>
          </p:cNvPr>
          <p:cNvSpPr txBox="1">
            <a:spLocks/>
          </p:cNvSpPr>
          <p:nvPr/>
        </p:nvSpPr>
        <p:spPr>
          <a:xfrm>
            <a:off x="2909182" y="737259"/>
            <a:ext cx="8403591" cy="1009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NOTICE Required</a:t>
            </a:r>
          </a:p>
        </p:txBody>
      </p:sp>
      <p:sp>
        <p:nvSpPr>
          <p:cNvPr id="6" name="TextBox 5">
            <a:extLst>
              <a:ext uri="{FF2B5EF4-FFF2-40B4-BE49-F238E27FC236}">
                <a16:creationId xmlns:a16="http://schemas.microsoft.com/office/drawing/2014/main" id="{60C16723-77E8-C81E-3078-65098F6F9B24}"/>
              </a:ext>
            </a:extLst>
          </p:cNvPr>
          <p:cNvSpPr txBox="1"/>
          <p:nvPr/>
        </p:nvSpPr>
        <p:spPr>
          <a:xfrm>
            <a:off x="3001095" y="2532540"/>
            <a:ext cx="8219767" cy="3539430"/>
          </a:xfrm>
          <a:prstGeom prst="rect">
            <a:avLst/>
          </a:prstGeom>
          <a:noFill/>
        </p:spPr>
        <p:txBody>
          <a:bodyPr wrap="square">
            <a:spAutoFit/>
          </a:bodyPr>
          <a:lstStyle/>
          <a:p>
            <a:pPr lvl="0" algn="just">
              <a:defRPr/>
            </a:pPr>
            <a:r>
              <a:rPr lang="en-AU" sz="3200" dirty="0">
                <a:latin typeface="Open Sans" panose="020B0606030504020204" pitchFamily="34" charset="0"/>
                <a:ea typeface="Open Sans" panose="020B0606030504020204" pitchFamily="34" charset="0"/>
                <a:cs typeface="Open Sans" panose="020B0606030504020204" pitchFamily="34" charset="0"/>
              </a:rPr>
              <a:t>Repent, then, and turn to God, so that your sins may be wiped out, that times of refreshing may come from the Lord,</a:t>
            </a:r>
            <a:r>
              <a:rPr lang="en-AU" sz="3200" baseline="30000" dirty="0">
                <a:latin typeface="Open Sans" panose="020B0606030504020204" pitchFamily="34" charset="0"/>
                <a:ea typeface="Open Sans" panose="020B0606030504020204" pitchFamily="34" charset="0"/>
                <a:cs typeface="Open Sans" panose="020B0606030504020204" pitchFamily="34" charset="0"/>
              </a:rPr>
              <a:t> </a:t>
            </a:r>
            <a:r>
              <a:rPr lang="en-AU" sz="3200" dirty="0">
                <a:latin typeface="Open Sans" panose="020B0606030504020204" pitchFamily="34" charset="0"/>
                <a:ea typeface="Open Sans" panose="020B0606030504020204" pitchFamily="34" charset="0"/>
                <a:cs typeface="Open Sans" panose="020B0606030504020204" pitchFamily="34" charset="0"/>
              </a:rPr>
              <a:t>and that he may send the Messiah, who has been appointed for you—even Jesus.</a:t>
            </a:r>
            <a:endParaRPr kumimoji="0" lang="en-US" sz="32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3200" dirty="0">
                <a:latin typeface="Open Sans" panose="020B0606030504020204" pitchFamily="34" charset="0"/>
                <a:ea typeface="Open Sans" panose="020B0606030504020204" pitchFamily="34" charset="0"/>
                <a:cs typeface="Open Sans" panose="020B0606030504020204" pitchFamily="34" charset="0"/>
              </a:rPr>
              <a:t>- ACTS 3:19-20</a:t>
            </a:r>
            <a:endParaRPr kumimoji="0" lang="en-US" sz="32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30588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97979-0A32-5A04-64BD-9FCBEF84AA7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2717B06-F7FE-F1B3-4BF1-371493D76D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4BCD151B-36F6-3FB7-C658-000C10D1EF32}"/>
              </a:ext>
            </a:extLst>
          </p:cNvPr>
          <p:cNvPicPr>
            <a:picLocks noChangeAspect="1"/>
          </p:cNvPicPr>
          <p:nvPr/>
        </p:nvPicPr>
        <p:blipFill>
          <a:blip r:embed="rId3"/>
          <a:stretch>
            <a:fillRect/>
          </a:stretch>
        </p:blipFill>
        <p:spPr>
          <a:xfrm>
            <a:off x="3154006" y="0"/>
            <a:ext cx="7887620" cy="6843001"/>
          </a:xfrm>
          <a:prstGeom prst="rect">
            <a:avLst/>
          </a:prstGeom>
        </p:spPr>
      </p:pic>
    </p:spTree>
    <p:extLst>
      <p:ext uri="{BB962C8B-B14F-4D97-AF65-F5344CB8AC3E}">
        <p14:creationId xmlns:p14="http://schemas.microsoft.com/office/powerpoint/2010/main" val="1692238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C683F-344D-4A7F-D260-271DBE62BFC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5D02E72-7ABF-0DCC-0EDD-8FE0C4FCA3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57ED4545-6DEA-08AB-4DA6-13D0CCB9085C}"/>
              </a:ext>
            </a:extLst>
          </p:cNvPr>
          <p:cNvPicPr>
            <a:picLocks noChangeAspect="1"/>
          </p:cNvPicPr>
          <p:nvPr/>
        </p:nvPicPr>
        <p:blipFill>
          <a:blip r:embed="rId3"/>
          <a:stretch>
            <a:fillRect/>
          </a:stretch>
        </p:blipFill>
        <p:spPr>
          <a:xfrm>
            <a:off x="-1" y="0"/>
            <a:ext cx="6270171" cy="6858000"/>
          </a:xfrm>
          <a:prstGeom prst="rect">
            <a:avLst/>
          </a:prstGeom>
        </p:spPr>
      </p:pic>
      <p:pic>
        <p:nvPicPr>
          <p:cNvPr id="8" name="Picture 7">
            <a:extLst>
              <a:ext uri="{FF2B5EF4-FFF2-40B4-BE49-F238E27FC236}">
                <a16:creationId xmlns:a16="http://schemas.microsoft.com/office/drawing/2014/main" id="{F67DF263-7745-68B2-81A0-A220EE65A4CF}"/>
              </a:ext>
            </a:extLst>
          </p:cNvPr>
          <p:cNvPicPr>
            <a:picLocks noChangeAspect="1"/>
          </p:cNvPicPr>
          <p:nvPr/>
        </p:nvPicPr>
        <p:blipFill>
          <a:blip r:embed="rId4"/>
          <a:stretch>
            <a:fillRect/>
          </a:stretch>
        </p:blipFill>
        <p:spPr>
          <a:xfrm>
            <a:off x="6270170" y="0"/>
            <a:ext cx="5921831" cy="6853231"/>
          </a:xfrm>
          <a:prstGeom prst="rect">
            <a:avLst/>
          </a:prstGeom>
        </p:spPr>
      </p:pic>
    </p:spTree>
    <p:extLst>
      <p:ext uri="{BB962C8B-B14F-4D97-AF65-F5344CB8AC3E}">
        <p14:creationId xmlns:p14="http://schemas.microsoft.com/office/powerpoint/2010/main" val="1747778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160CC-572C-8B09-6FC7-2E1CCF89364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E755F53-DA0F-9C35-CFE0-C032313BEA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descr="Photo of rocks">
            <a:extLst>
              <a:ext uri="{FF2B5EF4-FFF2-40B4-BE49-F238E27FC236}">
                <a16:creationId xmlns:a16="http://schemas.microsoft.com/office/drawing/2014/main" id="{827A0737-DF56-AB47-E68E-71FF4A2C3498}"/>
              </a:ext>
            </a:extLst>
          </p:cNvPr>
          <p:cNvPicPr>
            <a:picLocks noChangeAspect="1"/>
          </p:cNvPicPr>
          <p:nvPr/>
        </p:nvPicPr>
        <p:blipFill>
          <a:blip r:embed="rId3"/>
          <a:stretch>
            <a:fillRect/>
          </a:stretch>
        </p:blipFill>
        <p:spPr>
          <a:xfrm>
            <a:off x="0" y="-1"/>
            <a:ext cx="12192000" cy="6866965"/>
          </a:xfrm>
          <a:prstGeom prst="rect">
            <a:avLst/>
          </a:prstGeom>
        </p:spPr>
      </p:pic>
    </p:spTree>
    <p:extLst>
      <p:ext uri="{BB962C8B-B14F-4D97-AF65-F5344CB8AC3E}">
        <p14:creationId xmlns:p14="http://schemas.microsoft.com/office/powerpoint/2010/main" val="3374207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46316-F673-EBF8-8B34-08E706A1080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18E32D1-0981-F805-10CD-271C9A0E26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Freeform 2">
            <a:extLst>
              <a:ext uri="{FF2B5EF4-FFF2-40B4-BE49-F238E27FC236}">
                <a16:creationId xmlns:a16="http://schemas.microsoft.com/office/drawing/2014/main" id="{A60D6733-957C-E035-6545-E46443E0D97B}"/>
              </a:ext>
            </a:extLst>
          </p:cNvPr>
          <p:cNvSpPr/>
          <p:nvPr/>
        </p:nvSpPr>
        <p:spPr>
          <a:xfrm>
            <a:off x="2713703" y="0"/>
            <a:ext cx="8278762" cy="5427406"/>
          </a:xfrm>
          <a:custGeom>
            <a:avLst/>
            <a:gdLst/>
            <a:ahLst/>
            <a:cxnLst/>
            <a:rect l="l" t="t" r="r" b="b"/>
            <a:pathLst>
              <a:path w="9625263" h="8229600">
                <a:moveTo>
                  <a:pt x="0" y="0"/>
                </a:moveTo>
                <a:lnTo>
                  <a:pt x="9625264" y="0"/>
                </a:lnTo>
                <a:lnTo>
                  <a:pt x="9625264" y="8229600"/>
                </a:lnTo>
                <a:lnTo>
                  <a:pt x="0" y="8229600"/>
                </a:lnTo>
                <a:lnTo>
                  <a:pt x="0" y="0"/>
                </a:lnTo>
                <a:close/>
              </a:path>
            </a:pathLst>
          </a:custGeom>
          <a:blipFill>
            <a:blip r:embed="rId3"/>
            <a:stretch>
              <a:fillRect/>
            </a:stretch>
          </a:blipFill>
        </p:spPr>
        <p:txBody>
          <a:bodyPr/>
          <a:lstStyle/>
          <a:p>
            <a:endParaRPr lang="en-AU"/>
          </a:p>
        </p:txBody>
      </p:sp>
      <p:sp>
        <p:nvSpPr>
          <p:cNvPr id="7" name="TextBox 6">
            <a:extLst>
              <a:ext uri="{FF2B5EF4-FFF2-40B4-BE49-F238E27FC236}">
                <a16:creationId xmlns:a16="http://schemas.microsoft.com/office/drawing/2014/main" id="{D437AD05-EEDE-1D3C-D85E-64094E605B57}"/>
              </a:ext>
            </a:extLst>
          </p:cNvPr>
          <p:cNvSpPr txBox="1"/>
          <p:nvPr/>
        </p:nvSpPr>
        <p:spPr>
          <a:xfrm>
            <a:off x="2625213" y="4433976"/>
            <a:ext cx="8849032" cy="2092881"/>
          </a:xfrm>
          <a:prstGeom prst="rect">
            <a:avLst/>
          </a:prstGeom>
          <a:noFill/>
        </p:spPr>
        <p:txBody>
          <a:bodyPr wrap="square">
            <a:spAutoFit/>
          </a:bodyPr>
          <a:lstStyle/>
          <a:p>
            <a:pPr lvl="0" algn="just">
              <a:defRPr/>
            </a:pPr>
            <a:r>
              <a:rPr lang="en-AU" sz="2600" dirty="0">
                <a:latin typeface="Open Sans" panose="020B0606030504020204" pitchFamily="34" charset="0"/>
                <a:ea typeface="Open Sans" panose="020B0606030504020204" pitchFamily="34" charset="0"/>
                <a:cs typeface="Open Sans" panose="020B0606030504020204" pitchFamily="34" charset="0"/>
              </a:rPr>
              <a:t>Researchers have shown that our names take root deep within our mental worlds, drawing us magnetically towards the concepts they embody.</a:t>
            </a:r>
          </a:p>
          <a:p>
            <a:pPr lvl="0" algn="just">
              <a:defRPr/>
            </a:pPr>
            <a:endParaRPr lang="en-AU" sz="2600" dirty="0">
              <a:latin typeface="Open Sans" panose="020B0606030504020204" pitchFamily="34" charset="0"/>
              <a:ea typeface="Open Sans" panose="020B0606030504020204" pitchFamily="34" charset="0"/>
              <a:cs typeface="Open Sans" panose="020B0606030504020204" pitchFamily="34" charset="0"/>
            </a:endParaRPr>
          </a:p>
          <a:p>
            <a:pPr lvl="0" algn="r">
              <a:defRPr/>
            </a:pPr>
            <a:r>
              <a:rPr kumimoji="0" lang="en-US" sz="26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2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PROFESSOR ADAM ALTER</a:t>
            </a:r>
          </a:p>
        </p:txBody>
      </p:sp>
    </p:spTree>
    <p:extLst>
      <p:ext uri="{BB962C8B-B14F-4D97-AF65-F5344CB8AC3E}">
        <p14:creationId xmlns:p14="http://schemas.microsoft.com/office/powerpoint/2010/main" val="1154130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280E7-7842-4772-7676-41B0EA5CD01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309BD82-313C-FCD5-5734-5D75237E6F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0A47D72A-6FAE-808B-D9E9-CF3F89E73E7F}"/>
              </a:ext>
            </a:extLst>
          </p:cNvPr>
          <p:cNvSpPr txBox="1">
            <a:spLocks/>
          </p:cNvSpPr>
          <p:nvPr/>
        </p:nvSpPr>
        <p:spPr>
          <a:xfrm>
            <a:off x="2802194" y="588135"/>
            <a:ext cx="8531412" cy="1009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ACTS 3:2-8; 11-20</a:t>
            </a:r>
          </a:p>
        </p:txBody>
      </p:sp>
      <p:sp>
        <p:nvSpPr>
          <p:cNvPr id="6" name="TextBox 5">
            <a:extLst>
              <a:ext uri="{FF2B5EF4-FFF2-40B4-BE49-F238E27FC236}">
                <a16:creationId xmlns:a16="http://schemas.microsoft.com/office/drawing/2014/main" id="{B8E411C6-BBAE-CE17-0EC5-A29E992552A6}"/>
              </a:ext>
            </a:extLst>
          </p:cNvPr>
          <p:cNvSpPr txBox="1"/>
          <p:nvPr/>
        </p:nvSpPr>
        <p:spPr>
          <a:xfrm>
            <a:off x="2723537" y="2088646"/>
            <a:ext cx="8787050" cy="4278094"/>
          </a:xfrm>
          <a:prstGeom prst="rect">
            <a:avLst/>
          </a:prstGeom>
          <a:noFill/>
        </p:spPr>
        <p:txBody>
          <a:bodyPr wrap="square">
            <a:spAutoFit/>
          </a:bodyPr>
          <a:lstStyle/>
          <a:p>
            <a:pPr algn="just"/>
            <a:r>
              <a:rPr lang="en-AU" sz="3400" baseline="30000" dirty="0">
                <a:latin typeface="Open Sans" panose="020B0606030504020204" pitchFamily="34" charset="0"/>
                <a:ea typeface="Open Sans" panose="020B0606030504020204" pitchFamily="34" charset="0"/>
                <a:cs typeface="Open Sans" panose="020B0606030504020204" pitchFamily="34" charset="0"/>
              </a:rPr>
              <a:t>2 </a:t>
            </a:r>
            <a:r>
              <a:rPr lang="en-AU" sz="3400" dirty="0">
                <a:latin typeface="Open Sans" panose="020B0606030504020204" pitchFamily="34" charset="0"/>
                <a:ea typeface="Open Sans" panose="020B0606030504020204" pitchFamily="34" charset="0"/>
                <a:cs typeface="Open Sans" panose="020B0606030504020204" pitchFamily="34" charset="0"/>
              </a:rPr>
              <a:t>Now a man who was lame from birth was being carried to the temple gate called Beautiful, where he was put every day to beg from those going into the temple courts. </a:t>
            </a:r>
            <a:r>
              <a:rPr lang="en-AU" sz="3400" baseline="30000" dirty="0">
                <a:latin typeface="Open Sans" panose="020B0606030504020204" pitchFamily="34" charset="0"/>
                <a:ea typeface="Open Sans" panose="020B0606030504020204" pitchFamily="34" charset="0"/>
                <a:cs typeface="Open Sans" panose="020B0606030504020204" pitchFamily="34" charset="0"/>
              </a:rPr>
              <a:t>3 </a:t>
            </a:r>
            <a:r>
              <a:rPr lang="en-AU" sz="3400" dirty="0">
                <a:latin typeface="Open Sans" panose="020B0606030504020204" pitchFamily="34" charset="0"/>
                <a:ea typeface="Open Sans" panose="020B0606030504020204" pitchFamily="34" charset="0"/>
                <a:cs typeface="Open Sans" panose="020B0606030504020204" pitchFamily="34" charset="0"/>
              </a:rPr>
              <a:t>When he saw Peter and John about to enter, he asked them for money. </a:t>
            </a:r>
            <a:r>
              <a:rPr lang="en-AU" sz="3400" baseline="30000" dirty="0">
                <a:latin typeface="Open Sans" panose="020B0606030504020204" pitchFamily="34" charset="0"/>
                <a:ea typeface="Open Sans" panose="020B0606030504020204" pitchFamily="34" charset="0"/>
                <a:cs typeface="Open Sans" panose="020B0606030504020204" pitchFamily="34" charset="0"/>
              </a:rPr>
              <a:t>4 </a:t>
            </a:r>
            <a:r>
              <a:rPr lang="en-AU" sz="3400" dirty="0">
                <a:latin typeface="Open Sans" panose="020B0606030504020204" pitchFamily="34" charset="0"/>
                <a:ea typeface="Open Sans" panose="020B0606030504020204" pitchFamily="34" charset="0"/>
                <a:cs typeface="Open Sans" panose="020B0606030504020204" pitchFamily="34" charset="0"/>
              </a:rPr>
              <a:t>Peter looked straight at him, as did John. Then Peter said, “Look at us!” </a:t>
            </a:r>
            <a:endParaRPr lang="en-AU" sz="3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69062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AA63E-2AB2-3CC1-0C59-27AC1248890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0BB7C78-0F73-51E1-C04B-3AC3D1ED97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140B0D3A-1C1C-FB1E-A8E1-03103E5303E4}"/>
              </a:ext>
            </a:extLst>
          </p:cNvPr>
          <p:cNvSpPr txBox="1"/>
          <p:nvPr/>
        </p:nvSpPr>
        <p:spPr>
          <a:xfrm>
            <a:off x="2851354" y="593180"/>
            <a:ext cx="8534400" cy="5847755"/>
          </a:xfrm>
          <a:prstGeom prst="rect">
            <a:avLst/>
          </a:prstGeom>
          <a:noFill/>
        </p:spPr>
        <p:txBody>
          <a:bodyPr wrap="square">
            <a:spAutoFit/>
          </a:bodyPr>
          <a:lstStyle/>
          <a:p>
            <a:pPr algn="just"/>
            <a:r>
              <a:rPr lang="en-AU" sz="3400" baseline="30000" dirty="0">
                <a:latin typeface="Open Sans" panose="020B0606030504020204" pitchFamily="34" charset="0"/>
                <a:ea typeface="Open Sans" panose="020B0606030504020204" pitchFamily="34" charset="0"/>
                <a:cs typeface="Open Sans" panose="020B0606030504020204" pitchFamily="34" charset="0"/>
              </a:rPr>
              <a:t>5 </a:t>
            </a:r>
            <a:r>
              <a:rPr lang="en-AU" sz="3400" dirty="0">
                <a:latin typeface="Open Sans" panose="020B0606030504020204" pitchFamily="34" charset="0"/>
                <a:ea typeface="Open Sans" panose="020B0606030504020204" pitchFamily="34" charset="0"/>
                <a:cs typeface="Open Sans" panose="020B0606030504020204" pitchFamily="34" charset="0"/>
              </a:rPr>
              <a:t>So the man gave them his attention, expecting to get something from them.</a:t>
            </a:r>
          </a:p>
          <a:p>
            <a:pPr algn="just"/>
            <a:r>
              <a:rPr lang="en-AU" sz="3400" dirty="0">
                <a:latin typeface="Open Sans" panose="020B0606030504020204" pitchFamily="34" charset="0"/>
                <a:ea typeface="Open Sans" panose="020B0606030504020204" pitchFamily="34" charset="0"/>
                <a:cs typeface="Open Sans" panose="020B0606030504020204" pitchFamily="34" charset="0"/>
              </a:rPr>
              <a:t> </a:t>
            </a:r>
            <a:r>
              <a:rPr lang="en-AU" sz="3400" baseline="30000" dirty="0">
                <a:latin typeface="Open Sans" panose="020B0606030504020204" pitchFamily="34" charset="0"/>
                <a:ea typeface="Open Sans" panose="020B0606030504020204" pitchFamily="34" charset="0"/>
                <a:cs typeface="Open Sans" panose="020B0606030504020204" pitchFamily="34" charset="0"/>
              </a:rPr>
              <a:t>6 </a:t>
            </a:r>
            <a:r>
              <a:rPr lang="en-AU" sz="3400" dirty="0">
                <a:latin typeface="Open Sans" panose="020B0606030504020204" pitchFamily="34" charset="0"/>
                <a:ea typeface="Open Sans" panose="020B0606030504020204" pitchFamily="34" charset="0"/>
                <a:cs typeface="Open Sans" panose="020B0606030504020204" pitchFamily="34" charset="0"/>
              </a:rPr>
              <a:t>Then Peter said, “Silver or gold I do not have, but what I do have I give you. In the name of Jesus Christ of Nazareth, walk.” </a:t>
            </a:r>
          </a:p>
          <a:p>
            <a:pPr algn="just"/>
            <a:r>
              <a:rPr lang="en-AU" sz="3400" baseline="30000" dirty="0">
                <a:latin typeface="Open Sans" panose="020B0606030504020204" pitchFamily="34" charset="0"/>
                <a:ea typeface="Open Sans" panose="020B0606030504020204" pitchFamily="34" charset="0"/>
                <a:cs typeface="Open Sans" panose="020B0606030504020204" pitchFamily="34" charset="0"/>
              </a:rPr>
              <a:t>7 </a:t>
            </a:r>
            <a:r>
              <a:rPr lang="en-AU" sz="3400" dirty="0">
                <a:latin typeface="Open Sans" panose="020B0606030504020204" pitchFamily="34" charset="0"/>
                <a:ea typeface="Open Sans" panose="020B0606030504020204" pitchFamily="34" charset="0"/>
                <a:cs typeface="Open Sans" panose="020B0606030504020204" pitchFamily="34" charset="0"/>
              </a:rPr>
              <a:t>Taking him by the right hand, he helped him up, and instantly the man’s feet and ankles became strong. </a:t>
            </a:r>
            <a:r>
              <a:rPr lang="en-AU" sz="3400" baseline="30000" dirty="0">
                <a:solidFill>
                  <a:prstClr val="black"/>
                </a:solidFill>
                <a:latin typeface="Open Sans" panose="020B0606030504020204" pitchFamily="34" charset="0"/>
                <a:ea typeface="Open Sans" panose="020B0606030504020204" pitchFamily="34" charset="0"/>
                <a:cs typeface="Open Sans" panose="020B0606030504020204" pitchFamily="34" charset="0"/>
              </a:rPr>
              <a:t>8 </a:t>
            </a:r>
            <a:r>
              <a:rPr lang="en-AU" sz="3400" dirty="0">
                <a:solidFill>
                  <a:prstClr val="black"/>
                </a:solidFill>
                <a:latin typeface="Open Sans" panose="020B0606030504020204" pitchFamily="34" charset="0"/>
                <a:ea typeface="Open Sans" panose="020B0606030504020204" pitchFamily="34" charset="0"/>
                <a:cs typeface="Open Sans" panose="020B0606030504020204" pitchFamily="34" charset="0"/>
              </a:rPr>
              <a:t>He jumped to his feet and began to walk. Then he went with them into the temple courts, walking and jumping, and praising God.</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97946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87DB6-574A-87B7-4F15-1EFF6A22956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773C4BC-DBBE-A191-8091-217582263E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3109F723-5A75-440E-573E-2003AA641FAA}"/>
              </a:ext>
            </a:extLst>
          </p:cNvPr>
          <p:cNvSpPr txBox="1"/>
          <p:nvPr/>
        </p:nvSpPr>
        <p:spPr>
          <a:xfrm>
            <a:off x="3018503" y="612844"/>
            <a:ext cx="8239434" cy="563231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36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11 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While the man held on to Peter and John, all the people were astonished and came running to them in the place called Solomon’s Colonnade.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36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12 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When Peter saw this, he said to them: “Fellow Israelites, why does this surprise you? Why do you stare at us as if by our own power or godliness we had made this man walk? </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65851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C73A8-3DD4-6F87-BF64-615F0328065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F31362C-EA24-AAFE-4667-705695B959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0EB2E0B5-14CF-592F-343E-404F240B26EF}"/>
              </a:ext>
            </a:extLst>
          </p:cNvPr>
          <p:cNvSpPr txBox="1"/>
          <p:nvPr/>
        </p:nvSpPr>
        <p:spPr>
          <a:xfrm>
            <a:off x="2802196" y="613277"/>
            <a:ext cx="8573728" cy="584775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34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13 </a:t>
            </a:r>
            <a:r>
              <a:rPr kumimoji="0" lang="en-AU"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 God of Abraham, Isaac and Jacob, the God of our fathers, has glorified his servant Jesus. You handed him over to be killed, and you disowned him before Pilate, though he had decided to let him go.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34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14 </a:t>
            </a:r>
            <a:r>
              <a:rPr kumimoji="0" lang="en-AU"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You disowned the Holy and Righteous One and asked that a murderer be released to you. </a:t>
            </a:r>
            <a:r>
              <a:rPr kumimoji="0" lang="en-AU" sz="34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15 </a:t>
            </a:r>
            <a:r>
              <a:rPr kumimoji="0" lang="en-AU"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You killed the author of life, but God raised him from the dead. We are witnesses of this. </a:t>
            </a:r>
            <a:endParaRPr kumimoji="0" lang="en-US"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26897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EEF04-92AF-ACD1-0317-6A58F09060E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BE9DB3C-1CE6-0EEF-C1A4-80BC6AA11C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9E5DDA5-6A3B-45B7-C33D-34C54B644669}"/>
              </a:ext>
            </a:extLst>
          </p:cNvPr>
          <p:cNvSpPr txBox="1"/>
          <p:nvPr/>
        </p:nvSpPr>
        <p:spPr>
          <a:xfrm>
            <a:off x="2979174" y="583780"/>
            <a:ext cx="8239434" cy="584775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34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16 </a:t>
            </a:r>
            <a:r>
              <a:rPr kumimoji="0" lang="en-AU"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By faith in the name of Jesus, this man whom you see and know was made strong. It is Jesus’ name and the faith that comes through him that has completely healed him, as you can all see. </a:t>
            </a:r>
            <a:r>
              <a:rPr kumimoji="0" lang="en-AU" sz="34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17 </a:t>
            </a:r>
            <a:r>
              <a:rPr kumimoji="0" lang="en-AU"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“Now, fellow Israelites, I know that you acted in ignorance, as did your leaders. </a:t>
            </a:r>
            <a:r>
              <a:rPr kumimoji="0" lang="en-AU" sz="34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18 </a:t>
            </a:r>
            <a:r>
              <a:rPr kumimoji="0" lang="en-AU"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But this is how God fulfilled what he had foretold through all the prophets, saying that his Messiah would suffer. </a:t>
            </a:r>
            <a:endParaRPr kumimoji="0" lang="en-US"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6266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FA68A-DF83-67B2-C0F2-CC7DC4946D8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F406720-6C8B-01F3-7438-0FD8741B11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9393A7F6-EA55-4901-1F5E-F2554DA63367}"/>
              </a:ext>
            </a:extLst>
          </p:cNvPr>
          <p:cNvSpPr txBox="1"/>
          <p:nvPr/>
        </p:nvSpPr>
        <p:spPr>
          <a:xfrm>
            <a:off x="2979174" y="770161"/>
            <a:ext cx="8239434" cy="39703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36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19 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Repent, then, and turn to God, so that your sins may be wiped out, that times of refreshing may come from the Lord, </a:t>
            </a:r>
            <a:r>
              <a:rPr kumimoji="0" lang="en-AU" sz="36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20 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and that he may send the Messiah, who has been appointed for you—even Jesus.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39526715"/>
      </p:ext>
    </p:extLst>
  </p:cSld>
  <p:clrMapOvr>
    <a:masterClrMapping/>
  </p:clrMapOvr>
</p:sld>
</file>

<file path=ppt/theme/theme1.xml><?xml version="1.0" encoding="utf-8"?>
<a:theme xmlns:a="http://schemas.openxmlformats.org/drawingml/2006/main" name="4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3879</TotalTime>
  <Words>820</Words>
  <Application>Microsoft Office PowerPoint</Application>
  <PresentationFormat>Widescreen</PresentationFormat>
  <Paragraphs>37</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Aptos</vt:lpstr>
      <vt:lpstr>Aptos Display</vt:lpstr>
      <vt:lpstr>Arial</vt:lpstr>
      <vt:lpstr>Calibri</vt:lpstr>
      <vt:lpstr>Open Sans</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Christie</dc:creator>
  <cp:lastModifiedBy>Michael Christie</cp:lastModifiedBy>
  <cp:revision>2</cp:revision>
  <dcterms:created xsi:type="dcterms:W3CDTF">2026-07-21T02:13:05Z</dcterms:created>
  <dcterms:modified xsi:type="dcterms:W3CDTF">2026-09-11T06:48:29Z</dcterms:modified>
</cp:coreProperties>
</file>