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635" r:id="rId2"/>
    <p:sldId id="642" r:id="rId3"/>
    <p:sldId id="641" r:id="rId4"/>
    <p:sldId id="638" r:id="rId5"/>
    <p:sldId id="640" r:id="rId6"/>
    <p:sldId id="657" r:id="rId7"/>
    <p:sldId id="643" r:id="rId8"/>
    <p:sldId id="660" r:id="rId9"/>
    <p:sldId id="662" r:id="rId10"/>
    <p:sldId id="659" r:id="rId11"/>
    <p:sldId id="637" r:id="rId12"/>
    <p:sldId id="654" r:id="rId13"/>
    <p:sldId id="653" r:id="rId14"/>
    <p:sldId id="648" r:id="rId15"/>
    <p:sldId id="647" r:id="rId16"/>
    <p:sldId id="655" r:id="rId17"/>
    <p:sldId id="665" r:id="rId18"/>
    <p:sldId id="652" r:id="rId19"/>
    <p:sldId id="646" r:id="rId20"/>
    <p:sldId id="650" r:id="rId21"/>
    <p:sldId id="651" r:id="rId22"/>
    <p:sldId id="639" r:id="rId23"/>
    <p:sldId id="667" r:id="rId24"/>
    <p:sldId id="636" r:id="rId25"/>
    <p:sldId id="66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57C7-BB2B-BE5E-F235-DE0133B75A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396D867-184E-F213-F09C-1D5EBC912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EF8718D-B60F-1FDB-E942-8B7A846C58E1}"/>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E7200646-5D80-2608-A6ED-9DC1BAE295B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A6E70BD-DE89-1DD9-E9CF-BCB683F3EB07}"/>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50059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FD1A-C5B9-83EF-F02D-BAF898EB66C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E1BC8FB-0AA8-B249-69DB-0B21919625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CBD6B5D-ECFD-C43A-1D02-C79B096B5715}"/>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2A3D10DC-ADF2-BB0A-82CB-1E2C6D8E75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BCCFD51-1F5D-1D1B-C77B-A8819B66E03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4447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2759-AA85-3A36-C44D-AFAFD3CEA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A1D39F1-0269-9EEA-240B-753511B582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E381BF-F01E-EC83-2518-4B7D9C594F5B}"/>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C027F318-17D7-82CA-BE4C-ED56D4A9066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86A71EC-B3FC-A1BE-DD36-2DDE3B0729C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167671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3F99-802C-7725-F72A-9F89352347B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7CBAF57-F4FF-2EF3-4AEB-0F4D53BA7E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AB91744-708C-9819-3813-656DAF35BA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86CAAA8-90EA-4C3D-3649-A139FE6462E4}"/>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6" name="Footer Placeholder 5">
            <a:extLst>
              <a:ext uri="{FF2B5EF4-FFF2-40B4-BE49-F238E27FC236}">
                <a16:creationId xmlns:a16="http://schemas.microsoft.com/office/drawing/2014/main" id="{EA9144D3-013B-1ECB-E6A5-C70D3697A60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9FEB2B9-F378-278F-01A8-DE6EE92E1C7D}"/>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88782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5645-23E8-1FEA-6F4D-6CFAC9B457F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A9C0A89-9423-40AE-2151-F7544B746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58990-4531-987E-75DB-A9969E9C39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AA9ACAF-03A0-605D-6FCE-CF2BC58D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AF268A-825C-52E2-E801-CF4A3C1B82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97A6412-B99D-5D32-5C4B-A0EFF7C6B320}"/>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8" name="Footer Placeholder 7">
            <a:extLst>
              <a:ext uri="{FF2B5EF4-FFF2-40B4-BE49-F238E27FC236}">
                <a16:creationId xmlns:a16="http://schemas.microsoft.com/office/drawing/2014/main" id="{4DC06A43-39AA-571E-3D78-D2B71838EDF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EA0A695-A097-0C96-F1BD-1843FDB69875}"/>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766651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71DE-8107-E516-EF30-40A2A44D8C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0BAD20E-A0B7-86CD-310C-2AB78F7B420E}"/>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4" name="Footer Placeholder 3">
            <a:extLst>
              <a:ext uri="{FF2B5EF4-FFF2-40B4-BE49-F238E27FC236}">
                <a16:creationId xmlns:a16="http://schemas.microsoft.com/office/drawing/2014/main" id="{59B937A3-F10B-541A-5604-3220E1E79E0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DC1C1D4-428E-7D13-D2E7-7C61B2331214}"/>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070501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353C1-0414-3956-9F91-073A91FC6781}"/>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3" name="Footer Placeholder 2">
            <a:extLst>
              <a:ext uri="{FF2B5EF4-FFF2-40B4-BE49-F238E27FC236}">
                <a16:creationId xmlns:a16="http://schemas.microsoft.com/office/drawing/2014/main" id="{137740AB-4FF3-1B46-7C99-3AEB4525EDA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2060B16-3B25-8146-52CD-9A647E4D798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16344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086E-EBDB-D55D-380A-312E27A9D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3D42946-11F7-647D-D394-89F225FD6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6FB94E8-2896-CB29-B06C-5E02527C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8E114-4F4F-7FBF-4D3B-DAA13078E724}"/>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6" name="Footer Placeholder 5">
            <a:extLst>
              <a:ext uri="{FF2B5EF4-FFF2-40B4-BE49-F238E27FC236}">
                <a16:creationId xmlns:a16="http://schemas.microsoft.com/office/drawing/2014/main" id="{389181EC-AA38-0640-FA8B-96A6C1CE0E3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B030DE3-27AB-62D9-26D2-913EC24C805E}"/>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298997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1619-7DDC-9C99-2602-EA2B40942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A25EA77-6E73-4BB6-9E2F-E0FF3C65D5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FF50C4B-5658-BA80-B2C7-8C14997E7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2605F-0346-D93F-7E28-50D68A82E81E}"/>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6" name="Footer Placeholder 5">
            <a:extLst>
              <a:ext uri="{FF2B5EF4-FFF2-40B4-BE49-F238E27FC236}">
                <a16:creationId xmlns:a16="http://schemas.microsoft.com/office/drawing/2014/main" id="{9CB64D77-FB9A-2566-92E1-B1A550F51B6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7CD1EA6-7598-0F36-2DF9-220654D88F8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0038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756-6D2B-47CD-7262-EDA73D8F393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9142B23-39A9-0B07-EF15-46B8F0776A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1006BDD-4669-3C43-59FD-F11203A2BD96}"/>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27BFB27E-A1AB-6302-96E3-64CC80359C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8617371-24CB-4234-054B-54BDE874EB2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860867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854D2-00FF-9731-F869-35EBF8A362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0F32B58-85CD-9255-F2CF-2792DFB1CB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56D0B37-80C6-2D8D-D5C7-FBE0CC23E568}"/>
              </a:ext>
            </a:extLst>
          </p:cNvPr>
          <p:cNvSpPr>
            <a:spLocks noGrp="1"/>
          </p:cNvSpPr>
          <p:nvPr>
            <p:ph type="dt" sz="half" idx="10"/>
          </p:nvPr>
        </p:nvSpPr>
        <p:spPr/>
        <p:txBody>
          <a:body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A614A40A-6017-1341-6281-86122D36D5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519B54-C7AA-69A0-9B75-EFB377CDFC1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67672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AE78B-2B6E-8521-D312-FD77F73DE2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2BA6442-6B97-91DA-EC51-5FEE4BEBD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1D904B3-C7D1-EC05-5E19-28A837D3E4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242C1-0FFD-4311-A6FD-0104121731B3}" type="datetimeFigureOut">
              <a:rPr lang="en-AU" smtClean="0"/>
              <a:t>20/10/2026</a:t>
            </a:fld>
            <a:endParaRPr lang="en-AU"/>
          </a:p>
        </p:txBody>
      </p:sp>
      <p:sp>
        <p:nvSpPr>
          <p:cNvPr id="5" name="Footer Placeholder 4">
            <a:extLst>
              <a:ext uri="{FF2B5EF4-FFF2-40B4-BE49-F238E27FC236}">
                <a16:creationId xmlns:a16="http://schemas.microsoft.com/office/drawing/2014/main" id="{44D6E7F4-8E89-6F20-7C3F-B87320A646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B71CDC8-4DD1-9769-6F35-CF716F8B4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CC2E9-C29B-4467-8E21-640F7F14862D}" type="slidenum">
              <a:rPr lang="en-AU" smtClean="0"/>
              <a:t>‹#›</a:t>
            </a:fld>
            <a:endParaRPr lang="en-AU"/>
          </a:p>
        </p:txBody>
      </p:sp>
    </p:spTree>
    <p:extLst>
      <p:ext uri="{BB962C8B-B14F-4D97-AF65-F5344CB8AC3E}">
        <p14:creationId xmlns:p14="http://schemas.microsoft.com/office/powerpoint/2010/main" val="17475567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org&amp;utm_campaign=parser&amp;utm_content=thumbnail"/><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60A0AF-3917-9167-AC99-18D048AE9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5872B43-6CAD-7798-A880-7C58915D8A37}"/>
              </a:ext>
            </a:extLst>
          </p:cNvPr>
          <p:cNvSpPr txBox="1"/>
          <p:nvPr/>
        </p:nvSpPr>
        <p:spPr>
          <a:xfrm>
            <a:off x="403122" y="5551630"/>
            <a:ext cx="7069854"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200" b="1" dirty="0">
                <a:solidFill>
                  <a:schemeClr val="bg1"/>
                </a:solidFill>
                <a:latin typeface="Open Sans" panose="020B0606030504020204" pitchFamily="34" charset="0"/>
              </a:rPr>
              <a:t>A Matter of Life and Death</a:t>
            </a:r>
            <a:endParaRPr kumimoji="0" lang="en-US" sz="3200" b="1" i="0" u="none" strike="noStrike" kern="1200" cap="none" spc="0" normalizeH="0" baseline="0" noProof="0" dirty="0">
              <a:ln>
                <a:noFill/>
              </a:ln>
              <a:solidFill>
                <a:schemeClr val="bg1"/>
              </a:solidFill>
              <a:effectLst/>
              <a:uLnTx/>
              <a:uFillTx/>
              <a:latin typeface="Open Sans" panose="020B06060305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Michael Christie</a:t>
            </a:r>
            <a:endParaRPr kumimoji="0" lang="en-AU" sz="24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0567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97979-0A32-5A04-64BD-9FCBEF84AA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717B06-F7FE-F1B3-4BF1-371493D76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52B98CBD-A423-D748-8B78-1EE8D4A96C69}"/>
              </a:ext>
            </a:extLst>
          </p:cNvPr>
          <p:cNvPicPr>
            <a:picLocks noChangeAspect="1"/>
          </p:cNvPicPr>
          <p:nvPr/>
        </p:nvPicPr>
        <p:blipFill>
          <a:blip r:embed="rId3"/>
          <a:stretch>
            <a:fillRect/>
          </a:stretch>
        </p:blipFill>
        <p:spPr>
          <a:xfrm>
            <a:off x="2206612" y="-1"/>
            <a:ext cx="4721839" cy="3932903"/>
          </a:xfrm>
          <a:prstGeom prst="rect">
            <a:avLst/>
          </a:prstGeom>
        </p:spPr>
      </p:pic>
      <p:pic>
        <p:nvPicPr>
          <p:cNvPr id="6" name="Picture 5">
            <a:extLst>
              <a:ext uri="{FF2B5EF4-FFF2-40B4-BE49-F238E27FC236}">
                <a16:creationId xmlns:a16="http://schemas.microsoft.com/office/drawing/2014/main" id="{DECB6692-B7D0-5EC6-4900-887469106707}"/>
              </a:ext>
            </a:extLst>
          </p:cNvPr>
          <p:cNvPicPr>
            <a:picLocks noChangeAspect="1"/>
          </p:cNvPicPr>
          <p:nvPr/>
        </p:nvPicPr>
        <p:blipFill>
          <a:blip r:embed="rId4"/>
          <a:stretch>
            <a:fillRect/>
          </a:stretch>
        </p:blipFill>
        <p:spPr>
          <a:xfrm>
            <a:off x="7029682" y="1"/>
            <a:ext cx="4959857" cy="3607438"/>
          </a:xfrm>
          <a:prstGeom prst="rect">
            <a:avLst/>
          </a:prstGeom>
        </p:spPr>
      </p:pic>
      <p:pic>
        <p:nvPicPr>
          <p:cNvPr id="8" name="Picture 7">
            <a:extLst>
              <a:ext uri="{FF2B5EF4-FFF2-40B4-BE49-F238E27FC236}">
                <a16:creationId xmlns:a16="http://schemas.microsoft.com/office/drawing/2014/main" id="{747A28B9-7796-95F6-FC4F-DBAB14D8D0B6}"/>
              </a:ext>
            </a:extLst>
          </p:cNvPr>
          <p:cNvPicPr>
            <a:picLocks noChangeAspect="1"/>
          </p:cNvPicPr>
          <p:nvPr/>
        </p:nvPicPr>
        <p:blipFill>
          <a:blip r:embed="rId5"/>
          <a:stretch>
            <a:fillRect/>
          </a:stretch>
        </p:blipFill>
        <p:spPr>
          <a:xfrm>
            <a:off x="2232475" y="3607439"/>
            <a:ext cx="4695976" cy="3250562"/>
          </a:xfrm>
          <a:prstGeom prst="rect">
            <a:avLst/>
          </a:prstGeom>
        </p:spPr>
      </p:pic>
      <p:pic>
        <p:nvPicPr>
          <p:cNvPr id="10" name="Picture 9">
            <a:extLst>
              <a:ext uri="{FF2B5EF4-FFF2-40B4-BE49-F238E27FC236}">
                <a16:creationId xmlns:a16="http://schemas.microsoft.com/office/drawing/2014/main" id="{D7D22FCE-1621-CE25-FCB1-D6381F99C499}"/>
              </a:ext>
            </a:extLst>
          </p:cNvPr>
          <p:cNvPicPr>
            <a:picLocks noChangeAspect="1"/>
          </p:cNvPicPr>
          <p:nvPr/>
        </p:nvPicPr>
        <p:blipFill>
          <a:blip r:embed="rId6"/>
          <a:stretch>
            <a:fillRect/>
          </a:stretch>
        </p:blipFill>
        <p:spPr>
          <a:xfrm>
            <a:off x="7155043" y="3584209"/>
            <a:ext cx="4417525" cy="3229791"/>
          </a:xfrm>
          <a:prstGeom prst="rect">
            <a:avLst/>
          </a:prstGeom>
        </p:spPr>
      </p:pic>
    </p:spTree>
    <p:extLst>
      <p:ext uri="{BB962C8B-B14F-4D97-AF65-F5344CB8AC3E}">
        <p14:creationId xmlns:p14="http://schemas.microsoft.com/office/powerpoint/2010/main" val="2064551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6316-F673-EBF8-8B34-08E706A1080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8E32D1-0981-F805-10CD-271C9A0E2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82959F2-920B-A337-DFDC-D3EDC903AACA}"/>
              </a:ext>
            </a:extLst>
          </p:cNvPr>
          <p:cNvSpPr txBox="1"/>
          <p:nvPr/>
        </p:nvSpPr>
        <p:spPr>
          <a:xfrm>
            <a:off x="3234814" y="2602301"/>
            <a:ext cx="7620000" cy="2862322"/>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No man knows what he is living for until he knows what he'll die for.</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PETER BERTOCCI</a:t>
            </a:r>
          </a:p>
        </p:txBody>
      </p:sp>
    </p:spTree>
    <p:extLst>
      <p:ext uri="{BB962C8B-B14F-4D97-AF65-F5344CB8AC3E}">
        <p14:creationId xmlns:p14="http://schemas.microsoft.com/office/powerpoint/2010/main" val="183840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80E7-7842-4772-7676-41B0EA5CD0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09BD82-313C-FCD5-5734-5D75237E6F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0A47D72A-6FAE-808B-D9E9-CF3F89E73E7F}"/>
              </a:ext>
            </a:extLst>
          </p:cNvPr>
          <p:cNvSpPr txBox="1">
            <a:spLocks/>
          </p:cNvSpPr>
          <p:nvPr/>
        </p:nvSpPr>
        <p:spPr>
          <a:xfrm>
            <a:off x="2888353" y="340633"/>
            <a:ext cx="8445253" cy="1009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6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ACTS 6:8-7:2, 51-60</a:t>
            </a:r>
            <a:endPar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B8E411C6-BBAE-CE17-0EC5-A29E992552A6}"/>
              </a:ext>
            </a:extLst>
          </p:cNvPr>
          <p:cNvSpPr txBox="1"/>
          <p:nvPr/>
        </p:nvSpPr>
        <p:spPr>
          <a:xfrm>
            <a:off x="2888352" y="1564785"/>
            <a:ext cx="8445253" cy="5078313"/>
          </a:xfrm>
          <a:prstGeom prst="rect">
            <a:avLst/>
          </a:prstGeom>
          <a:noFill/>
        </p:spPr>
        <p:txBody>
          <a:bodyPr wrap="square">
            <a:spAutoFit/>
          </a:bodyPr>
          <a:lstStyle/>
          <a:p>
            <a:pPr algn="just"/>
            <a:r>
              <a:rPr lang="en-AU" sz="3600" baseline="30000" dirty="0">
                <a:latin typeface="Open Sans" panose="020B0606030504020204" pitchFamily="34" charset="0"/>
                <a:ea typeface="Open Sans" panose="020B0606030504020204" pitchFamily="34" charset="0"/>
                <a:cs typeface="Open Sans" panose="020B0606030504020204" pitchFamily="34" charset="0"/>
              </a:rPr>
              <a:t>8 </a:t>
            </a:r>
            <a:r>
              <a:rPr lang="en-AU" sz="3600" dirty="0">
                <a:latin typeface="Open Sans" panose="020B0606030504020204" pitchFamily="34" charset="0"/>
                <a:ea typeface="Open Sans" panose="020B0606030504020204" pitchFamily="34" charset="0"/>
                <a:cs typeface="Open Sans" panose="020B0606030504020204" pitchFamily="34" charset="0"/>
              </a:rPr>
              <a:t>Now Stephen, a man full of God’s grace and power, performed great wonders and signs among the people. </a:t>
            </a:r>
            <a:r>
              <a:rPr lang="en-AU" sz="3600" baseline="30000" dirty="0">
                <a:latin typeface="Open Sans" panose="020B0606030504020204" pitchFamily="34" charset="0"/>
                <a:ea typeface="Open Sans" panose="020B0606030504020204" pitchFamily="34" charset="0"/>
                <a:cs typeface="Open Sans" panose="020B0606030504020204" pitchFamily="34" charset="0"/>
              </a:rPr>
              <a:t>9 </a:t>
            </a:r>
            <a:r>
              <a:rPr lang="en-AU" sz="3600" dirty="0">
                <a:latin typeface="Open Sans" panose="020B0606030504020204" pitchFamily="34" charset="0"/>
                <a:ea typeface="Open Sans" panose="020B0606030504020204" pitchFamily="34" charset="0"/>
                <a:cs typeface="Open Sans" panose="020B0606030504020204" pitchFamily="34" charset="0"/>
              </a:rPr>
              <a:t>Opposition arose, however, from members of the Synagogue of the Freedmen (as it was called)—Jews of Cyrene and Alexandria as well as the provinces of Cilicia and Asia—who began to argue with Stephen. </a:t>
            </a:r>
          </a:p>
        </p:txBody>
      </p:sp>
    </p:spTree>
    <p:extLst>
      <p:ext uri="{BB962C8B-B14F-4D97-AF65-F5344CB8AC3E}">
        <p14:creationId xmlns:p14="http://schemas.microsoft.com/office/powerpoint/2010/main" val="350175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4E466-D93A-7484-A200-FCD49F6DFE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535F77-27D9-16B2-8B9F-F12131DED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DAD06E6-0519-9FFE-9B74-4185D800AB89}"/>
              </a:ext>
            </a:extLst>
          </p:cNvPr>
          <p:cNvSpPr txBox="1"/>
          <p:nvPr/>
        </p:nvSpPr>
        <p:spPr>
          <a:xfrm>
            <a:off x="2861187" y="477600"/>
            <a:ext cx="8436078" cy="618630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10 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But they could not stand up against the wisdom the Spirit gave him as he spoke.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11 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Then they secretly persuaded some men to say, “We have heard Stephen speak blasphemous words against Moses and against God.”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12 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So they stirred up the people and the elders and the teachers of the law. They seized Stephen and brought him before the Sanhedrin… </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0088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33588-D39C-B471-3EA6-329BB301DD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B0631B-4A2D-D314-62B6-A50AD39761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13DD4C7-EDC7-0F28-1219-EE17AD46C284}"/>
              </a:ext>
            </a:extLst>
          </p:cNvPr>
          <p:cNvSpPr txBox="1"/>
          <p:nvPr/>
        </p:nvSpPr>
        <p:spPr>
          <a:xfrm>
            <a:off x="2782529" y="489734"/>
            <a:ext cx="8642556" cy="6063198"/>
          </a:xfrm>
          <a:prstGeom prst="rect">
            <a:avLst/>
          </a:prstGeom>
          <a:noFill/>
        </p:spPr>
        <p:txBody>
          <a:bodyPr wrap="square">
            <a:spAutoFit/>
          </a:bodyPr>
          <a:lstStyle/>
          <a:p>
            <a:pPr lvl="0" algn="just">
              <a:defRPr/>
            </a:pPr>
            <a:r>
              <a:rPr lang="en-AU" sz="34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15 </a:t>
            </a:r>
            <a:r>
              <a:rPr lang="en-AU" sz="3400" dirty="0">
                <a:solidFill>
                  <a:prstClr val="black"/>
                </a:solidFill>
                <a:latin typeface="Open Sans" panose="020B0606030504020204" pitchFamily="34" charset="0"/>
                <a:ea typeface="Open Sans" panose="020B0606030504020204" pitchFamily="34" charset="0"/>
                <a:cs typeface="Open Sans" panose="020B0606030504020204" pitchFamily="34" charset="0"/>
              </a:rPr>
              <a:t>All who were sitting in the Sanhedrin looked intently at Stephen, and they saw that his face was like the face of an angel.</a:t>
            </a:r>
          </a:p>
          <a:p>
            <a:pPr lvl="0" algn="just">
              <a:defRPr/>
            </a:pPr>
            <a:endParaRPr lang="en-AU" sz="3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lvl="0" algn="just">
              <a:defRPr/>
            </a:pP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AU" sz="3600" b="1" dirty="0">
                <a:solidFill>
                  <a:prstClr val="black"/>
                </a:solidFill>
                <a:latin typeface="Open Sans" panose="020B0606030504020204" pitchFamily="34" charset="0"/>
                <a:ea typeface="Open Sans" panose="020B0606030504020204" pitchFamily="34" charset="0"/>
                <a:cs typeface="Open Sans" panose="020B0606030504020204" pitchFamily="34" charset="0"/>
              </a:rPr>
              <a:t>7</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1</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 Then the high priest asked Stephen, “Are these charges true?”</a:t>
            </a: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p>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2 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To this he replied… </a:t>
            </a:r>
          </a:p>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51 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“You stiff-necked people! Your hearts and ears are still uncircumcised. You are just like your ancestors: You always resist the Holy Spirit! </a:t>
            </a:r>
          </a:p>
        </p:txBody>
      </p:sp>
    </p:spTree>
    <p:extLst>
      <p:ext uri="{BB962C8B-B14F-4D97-AF65-F5344CB8AC3E}">
        <p14:creationId xmlns:p14="http://schemas.microsoft.com/office/powerpoint/2010/main" val="37268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AA63E-2AB2-3CC1-0C59-27AC124889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BB7C78-0F73-51E1-C04B-3AC3D1ED9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40B0D3A-1C1C-FB1E-A8E1-03103E5303E4}"/>
              </a:ext>
            </a:extLst>
          </p:cNvPr>
          <p:cNvSpPr txBox="1"/>
          <p:nvPr/>
        </p:nvSpPr>
        <p:spPr>
          <a:xfrm>
            <a:off x="2635044" y="335845"/>
            <a:ext cx="8731047" cy="6186309"/>
          </a:xfrm>
          <a:prstGeom prst="rect">
            <a:avLst/>
          </a:prstGeom>
          <a:noFill/>
        </p:spPr>
        <p:txBody>
          <a:bodyPr wrap="square">
            <a:spAutoFit/>
          </a:bodyPr>
          <a:lstStyle/>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52 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Was there ever a prophet your ancestors did not persecute? They even killed those who predicted the coming of the Righteous One. </a:t>
            </a:r>
          </a:p>
          <a:p>
            <a:pPr lvl="0" algn="just">
              <a:defRPr/>
            </a:pP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And now you have betrayed and murdered him— </a:t>
            </a: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53 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you who have received the law that was given through angels but have not obeyed it.”</a:t>
            </a:r>
          </a:p>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54 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When the members of the Sanhedrin heard this, they were furious and gnashed their teeth at him. </a:t>
            </a:r>
          </a:p>
        </p:txBody>
      </p:sp>
    </p:spTree>
    <p:extLst>
      <p:ext uri="{BB962C8B-B14F-4D97-AF65-F5344CB8AC3E}">
        <p14:creationId xmlns:p14="http://schemas.microsoft.com/office/powerpoint/2010/main" val="2390624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89951-AF6A-022C-7785-AF1829A947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08664D-AD14-F204-CA44-75B5FF070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73F62B1-B886-C019-82ED-2BFA54C8DC51}"/>
              </a:ext>
            </a:extLst>
          </p:cNvPr>
          <p:cNvSpPr txBox="1"/>
          <p:nvPr/>
        </p:nvSpPr>
        <p:spPr>
          <a:xfrm>
            <a:off x="2890683" y="416632"/>
            <a:ext cx="8406581" cy="6186309"/>
          </a:xfrm>
          <a:prstGeom prst="rect">
            <a:avLst/>
          </a:prstGeom>
          <a:noFill/>
        </p:spPr>
        <p:txBody>
          <a:bodyPr wrap="square">
            <a:spAutoFit/>
          </a:bodyPr>
          <a:lstStyle/>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55 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But Stephen, full of the Holy Spirit, looked up to heaven and saw the glory of God, and Jesus standing at the right hand of God. </a:t>
            </a:r>
          </a:p>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56 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“Look,” he said, “I see heaven open and the Son of Man standing at the right hand of God.”</a:t>
            </a:r>
          </a:p>
          <a:p>
            <a:pPr lvl="0" algn="just">
              <a:defRPr/>
            </a:pP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57 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At this they covered their ears and, yelling at the top of their voices, they all rushed at him, </a:t>
            </a:r>
            <a:r>
              <a:rPr lang="en-AU" sz="3600" baseline="30000" dirty="0">
                <a:solidFill>
                  <a:prstClr val="black"/>
                </a:solidFill>
                <a:latin typeface="Open Sans" panose="020B0606030504020204" pitchFamily="34" charset="0"/>
                <a:ea typeface="Open Sans" panose="020B0606030504020204" pitchFamily="34" charset="0"/>
                <a:cs typeface="Open Sans" panose="020B0606030504020204" pitchFamily="34" charset="0"/>
              </a:rPr>
              <a:t>58 </a:t>
            </a: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dragged him out of the city and began to stone him. </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00782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8CE38-4265-A7FD-089D-4B60564B2B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211F98-7513-3E64-513A-503D28C37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8C1693-626A-FFE1-FF4E-46240F1B0DFD}"/>
              </a:ext>
            </a:extLst>
          </p:cNvPr>
          <p:cNvSpPr txBox="1"/>
          <p:nvPr/>
        </p:nvSpPr>
        <p:spPr>
          <a:xfrm>
            <a:off x="2979173" y="644748"/>
            <a:ext cx="8219767" cy="5816977"/>
          </a:xfrm>
          <a:prstGeom prst="rect">
            <a:avLst/>
          </a:prstGeom>
          <a:noFill/>
        </p:spPr>
        <p:txBody>
          <a:bodyPr wrap="square">
            <a:spAutoFit/>
          </a:bodyPr>
          <a:lstStyle/>
          <a:p>
            <a:pPr algn="just">
              <a:defRPr/>
            </a:pPr>
            <a:r>
              <a:rPr lang="en-AU" sz="4000" dirty="0">
                <a:solidFill>
                  <a:prstClr val="black"/>
                </a:solidFill>
                <a:latin typeface="Open Sans" panose="020B0606030504020204" pitchFamily="34" charset="0"/>
                <a:ea typeface="Open Sans" panose="020B0606030504020204" pitchFamily="34" charset="0"/>
                <a:cs typeface="Open Sans" panose="020B0606030504020204" pitchFamily="34" charset="0"/>
              </a:rPr>
              <a:t>Meanwhile, the witnesses laid their coats at the feet of a young man named Saul.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59 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While they were stoning him, Stephen prayed, “Lord Jesus, receive my spirit.”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3000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60 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Then he fell on his knees and cried out, “Lord, do not hold this sin against them.” When he had said this, he fell asleep.</a:t>
            </a:r>
          </a:p>
        </p:txBody>
      </p:sp>
    </p:spTree>
    <p:extLst>
      <p:ext uri="{BB962C8B-B14F-4D97-AF65-F5344CB8AC3E}">
        <p14:creationId xmlns:p14="http://schemas.microsoft.com/office/powerpoint/2010/main" val="4293637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9A38B-5086-2F15-FDAF-9CFDAEA81B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AF4F11-5CE8-9606-000E-FB393A414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3900E73B-706A-5A13-6150-099E71E20997}"/>
              </a:ext>
            </a:extLst>
          </p:cNvPr>
          <p:cNvPicPr>
            <a:picLocks noChangeAspect="1"/>
          </p:cNvPicPr>
          <p:nvPr/>
        </p:nvPicPr>
        <p:blipFill>
          <a:blip r:embed="rId3"/>
          <a:stretch>
            <a:fillRect/>
          </a:stretch>
        </p:blipFill>
        <p:spPr>
          <a:xfrm>
            <a:off x="2487562" y="1"/>
            <a:ext cx="9330813" cy="4404852"/>
          </a:xfrm>
          <a:prstGeom prst="rect">
            <a:avLst/>
          </a:prstGeom>
        </p:spPr>
      </p:pic>
      <p:sp>
        <p:nvSpPr>
          <p:cNvPr id="7" name="TextBox 6">
            <a:extLst>
              <a:ext uri="{FF2B5EF4-FFF2-40B4-BE49-F238E27FC236}">
                <a16:creationId xmlns:a16="http://schemas.microsoft.com/office/drawing/2014/main" id="{2E563AFB-0C0B-0D2A-C526-0E4A5AB92F96}"/>
              </a:ext>
            </a:extLst>
          </p:cNvPr>
          <p:cNvSpPr txBox="1"/>
          <p:nvPr/>
        </p:nvSpPr>
        <p:spPr>
          <a:xfrm>
            <a:off x="2487562" y="4508042"/>
            <a:ext cx="9242322" cy="2246769"/>
          </a:xfrm>
          <a:prstGeom prst="rect">
            <a:avLst/>
          </a:prstGeom>
          <a:noFill/>
        </p:spPr>
        <p:txBody>
          <a:bodyPr wrap="square">
            <a:spAutoFit/>
          </a:bodyPr>
          <a:lstStyle/>
          <a:p>
            <a:pPr lvl="0" algn="just">
              <a:defRPr/>
            </a:pPr>
            <a:r>
              <a:rPr lang="en-AU" sz="2800" dirty="0">
                <a:latin typeface="Open Sans" panose="020B0606030504020204" pitchFamily="34" charset="0"/>
                <a:ea typeface="Open Sans" panose="020B0606030504020204" pitchFamily="34" charset="0"/>
                <a:cs typeface="Open Sans" panose="020B0606030504020204" pitchFamily="34" charset="0"/>
              </a:rPr>
              <a:t>Run in such a way as to get the prize. Everyone who competes in the games goes into strict training. They do it to get a crown [Gk. </a:t>
            </a:r>
            <a:r>
              <a:rPr lang="en-AU" sz="2800" i="1" dirty="0" err="1">
                <a:latin typeface="Open Sans" panose="020B0606030504020204" pitchFamily="34" charset="0"/>
                <a:ea typeface="Open Sans" panose="020B0606030504020204" pitchFamily="34" charset="0"/>
                <a:cs typeface="Open Sans" panose="020B0606030504020204" pitchFamily="34" charset="0"/>
              </a:rPr>
              <a:t>stephanos</a:t>
            </a:r>
            <a:r>
              <a:rPr lang="en-AU" sz="2800" dirty="0">
                <a:latin typeface="Open Sans" panose="020B0606030504020204" pitchFamily="34" charset="0"/>
                <a:ea typeface="Open Sans" panose="020B0606030504020204" pitchFamily="34" charset="0"/>
                <a:cs typeface="Open Sans" panose="020B0606030504020204" pitchFamily="34" charset="0"/>
              </a:rPr>
              <a:t>] that will not last, but we do it to get a crown that will last forever. </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 CORINTHIANS 9:24-25</a:t>
            </a:r>
          </a:p>
        </p:txBody>
      </p:sp>
    </p:spTree>
    <p:extLst>
      <p:ext uri="{BB962C8B-B14F-4D97-AF65-F5344CB8AC3E}">
        <p14:creationId xmlns:p14="http://schemas.microsoft.com/office/powerpoint/2010/main" val="4199498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7E024-3912-3998-5EB1-F1911A511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5DE580D-B1E2-CE9A-DDD8-99CB2797C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6DE2EC4-ED62-25B7-87E3-1E7C370242CA}"/>
              </a:ext>
            </a:extLst>
          </p:cNvPr>
          <p:cNvSpPr txBox="1">
            <a:spLocks/>
          </p:cNvSpPr>
          <p:nvPr/>
        </p:nvSpPr>
        <p:spPr>
          <a:xfrm>
            <a:off x="2888351" y="690420"/>
            <a:ext cx="8445254" cy="100925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 CHARACTER of Christ</a:t>
            </a:r>
          </a:p>
        </p:txBody>
      </p:sp>
      <p:sp>
        <p:nvSpPr>
          <p:cNvPr id="6" name="TextBox 5">
            <a:extLst>
              <a:ext uri="{FF2B5EF4-FFF2-40B4-BE49-F238E27FC236}">
                <a16:creationId xmlns:a16="http://schemas.microsoft.com/office/drawing/2014/main" id="{C447F3BB-1D16-E610-7C2E-AE57B88686D9}"/>
              </a:ext>
            </a:extLst>
          </p:cNvPr>
          <p:cNvSpPr txBox="1"/>
          <p:nvPr/>
        </p:nvSpPr>
        <p:spPr>
          <a:xfrm>
            <a:off x="2888351" y="3210966"/>
            <a:ext cx="8290926" cy="2554545"/>
          </a:xfrm>
          <a:prstGeom prst="rect">
            <a:avLst/>
          </a:prstGeom>
          <a:noFill/>
        </p:spPr>
        <p:txBody>
          <a:bodyPr wrap="square">
            <a:spAutoFit/>
          </a:bodyPr>
          <a:lstStyle/>
          <a:p>
            <a:pPr lvl="0" algn="just">
              <a:defRPr/>
            </a:pPr>
            <a:r>
              <a:rPr lang="en-AU" sz="3200" dirty="0">
                <a:latin typeface="Open Sans" panose="020B0606030504020204" pitchFamily="34" charset="0"/>
                <a:ea typeface="Open Sans" panose="020B0606030504020204" pitchFamily="34" charset="0"/>
                <a:cs typeface="Open Sans" panose="020B0606030504020204" pitchFamily="34" charset="0"/>
              </a:rPr>
              <a:t>Now Stephen, a man full of God’s grace and power, performed great wonders and signs among the people. </a:t>
            </a:r>
          </a:p>
          <a:p>
            <a:pPr lvl="0" algn="just">
              <a:defRPr/>
            </a:pPr>
            <a:endParaRPr kumimoji="0" lang="en-AU"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lvl="0" algn="r">
              <a:defRPr/>
            </a:pPr>
            <a:r>
              <a:rPr lang="en-AU" sz="3200" dirty="0">
                <a:solidFill>
                  <a:prstClr val="black"/>
                </a:solidFill>
                <a:latin typeface="Open Sans" panose="020B0606030504020204" pitchFamily="34" charset="0"/>
                <a:ea typeface="Open Sans" panose="020B0606030504020204" pitchFamily="34" charset="0"/>
                <a:cs typeface="Open Sans" panose="020B0606030504020204" pitchFamily="34" charset="0"/>
              </a:rPr>
              <a:t>- ACTS 6:8</a:t>
            </a: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2840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A0342-855C-3D51-E1CA-9E912D8863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C5CB50-1F3E-A554-7552-EEB2CBADB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4603D690-AF8B-9547-C7E4-57B5532C9D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6452" y="0"/>
            <a:ext cx="10225548" cy="6858000"/>
          </a:xfrm>
          <a:prstGeom prst="rect">
            <a:avLst/>
          </a:prstGeom>
        </p:spPr>
      </p:pic>
    </p:spTree>
    <p:extLst>
      <p:ext uri="{BB962C8B-B14F-4D97-AF65-F5344CB8AC3E}">
        <p14:creationId xmlns:p14="http://schemas.microsoft.com/office/powerpoint/2010/main" val="1401370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81AC-928D-4884-3648-113895473F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E62CC0-DFB6-3525-CA1E-770AB5B64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2">
            <a:extLst>
              <a:ext uri="{FF2B5EF4-FFF2-40B4-BE49-F238E27FC236}">
                <a16:creationId xmlns:a16="http://schemas.microsoft.com/office/drawing/2014/main" id="{54E85969-DCC4-6946-51E7-CCAE8044779A}"/>
              </a:ext>
            </a:extLst>
          </p:cNvPr>
          <p:cNvSpPr/>
          <p:nvPr/>
        </p:nvSpPr>
        <p:spPr>
          <a:xfrm>
            <a:off x="2012434" y="0"/>
            <a:ext cx="10179566" cy="6858000"/>
          </a:xfrm>
          <a:custGeom>
            <a:avLst/>
            <a:gdLst/>
            <a:ahLst/>
            <a:cxnLst/>
            <a:rect l="l" t="t" r="r" b="b"/>
            <a:pathLst>
              <a:path w="12375338" h="8229600">
                <a:moveTo>
                  <a:pt x="0" y="0"/>
                </a:moveTo>
                <a:lnTo>
                  <a:pt x="12375338" y="0"/>
                </a:lnTo>
                <a:lnTo>
                  <a:pt x="12375338" y="8229600"/>
                </a:lnTo>
                <a:lnTo>
                  <a:pt x="0" y="8229600"/>
                </a:lnTo>
                <a:lnTo>
                  <a:pt x="0" y="0"/>
                </a:lnTo>
                <a:close/>
              </a:path>
            </a:pathLst>
          </a:custGeom>
          <a:blipFill>
            <a:blip r:embed="rId3"/>
            <a:stretch>
              <a:fillRect/>
            </a:stretch>
          </a:blipFill>
        </p:spPr>
        <p:txBody>
          <a:bodyPr/>
          <a:lstStyle/>
          <a:p>
            <a:pPr marL="457200" marR="0" algn="just">
              <a:spcAft>
                <a:spcPts val="800"/>
              </a:spcAft>
              <a:buNone/>
            </a:pPr>
            <a:endPar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7B73B38A-83CB-E72B-1EF4-E4C22107D90E}"/>
              </a:ext>
            </a:extLst>
          </p:cNvPr>
          <p:cNvSpPr txBox="1"/>
          <p:nvPr/>
        </p:nvSpPr>
        <p:spPr>
          <a:xfrm>
            <a:off x="2530217" y="5185747"/>
            <a:ext cx="9143999" cy="1672253"/>
          </a:xfrm>
          <a:prstGeom prst="rect">
            <a:avLst/>
          </a:prstGeom>
          <a:noFill/>
        </p:spPr>
        <p:txBody>
          <a:bodyPr wrap="square">
            <a:spAutoFit/>
          </a:bodyPr>
          <a:lstStyle/>
          <a:p>
            <a:pPr marL="457200" marR="0" algn="just">
              <a:spcAft>
                <a:spcPts val="800"/>
              </a:spcAft>
              <a:buNone/>
            </a:pPr>
            <a:r>
              <a:rPr lang="en-AU" sz="3200" kern="0" spc="10" dirty="0">
                <a:solidFill>
                  <a:srgbClr val="000000"/>
                </a:solidFill>
                <a:latin typeface="Open Sans" panose="020B0606030504020204" pitchFamily="34" charset="0"/>
                <a:ea typeface="Open Sans" panose="020B0606030504020204" pitchFamily="34" charset="0"/>
                <a:cs typeface="Open Sans" panose="020B0606030504020204" pitchFamily="34" charset="0"/>
              </a:rPr>
              <a:t>Do not get drunk on wine, which leads to debauchery. </a:t>
            </a:r>
            <a:r>
              <a:rPr lang="en-AU" sz="3200" kern="0" spc="10" dirty="0">
                <a:latin typeface="Open Sans" panose="020B0606030504020204" pitchFamily="34" charset="0"/>
                <a:ea typeface="Open Sans" panose="020B0606030504020204" pitchFamily="34" charset="0"/>
                <a:cs typeface="Open Sans" panose="020B0606030504020204" pitchFamily="34" charset="0"/>
              </a:rPr>
              <a:t>Instead, be filled with the Spirit.</a:t>
            </a:r>
          </a:p>
          <a:p>
            <a:pPr marL="457200" marR="0" algn="r">
              <a:spcAft>
                <a:spcPts val="800"/>
              </a:spcAft>
              <a:buNone/>
            </a:pPr>
            <a:r>
              <a:rPr lang="en-AU" sz="3200" kern="0" spc="10" dirty="0">
                <a:solidFill>
                  <a:prstClr val="black"/>
                </a:solidFill>
                <a:latin typeface="Open Sans" panose="020B0606030504020204" pitchFamily="34" charset="0"/>
                <a:ea typeface="Open Sans" panose="020B0606030504020204" pitchFamily="34" charset="0"/>
                <a:cs typeface="Open Sans" panose="020B0606030504020204" pitchFamily="34" charset="0"/>
              </a:rPr>
              <a:t>- EPHESIANS 5:18</a:t>
            </a:r>
            <a:endParaRPr kumimoji="0" lang="en-AU"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01566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90E0-B9FB-33D0-F153-EC7C5C310C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44E04C-7A47-3949-00F1-57F253A57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745CDAC-9D0A-03FB-3B19-B47D0662D445}"/>
              </a:ext>
            </a:extLst>
          </p:cNvPr>
          <p:cNvSpPr txBox="1"/>
          <p:nvPr/>
        </p:nvSpPr>
        <p:spPr>
          <a:xfrm>
            <a:off x="3008671" y="2504479"/>
            <a:ext cx="8042787" cy="3416320"/>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The thief comes only to steal and kill and destroy; I have come that they may have life, and have it to the full.</a:t>
            </a:r>
          </a:p>
          <a:p>
            <a:pPr lvl="0" algn="just">
              <a:defRPr/>
            </a:pPr>
            <a:endParaRPr lang="en-AU" sz="36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lvl="0" algn="just">
              <a:defRPr/>
            </a:pPr>
            <a:endParaRPr lang="en-AU" sz="36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lvl="0" algn="r">
              <a:defRPr/>
            </a:pPr>
            <a:r>
              <a:rPr lang="en-AU" sz="3600" dirty="0">
                <a:solidFill>
                  <a:prstClr val="black"/>
                </a:solidFill>
                <a:latin typeface="Open Sans" panose="020B0606030504020204" pitchFamily="34" charset="0"/>
                <a:ea typeface="Open Sans" panose="020B0606030504020204" pitchFamily="34" charset="0"/>
                <a:cs typeface="Open Sans" panose="020B0606030504020204" pitchFamily="34" charset="0"/>
              </a:rPr>
              <a:t>- JOHN 10:10</a:t>
            </a:r>
          </a:p>
        </p:txBody>
      </p:sp>
    </p:spTree>
    <p:extLst>
      <p:ext uri="{BB962C8B-B14F-4D97-AF65-F5344CB8AC3E}">
        <p14:creationId xmlns:p14="http://schemas.microsoft.com/office/powerpoint/2010/main" val="1833990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D6CF8-16AC-AB18-3BAF-EA1B0AAA9C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71C420-E35E-7554-255F-CE6944257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D6FFC0F5-7295-49E0-5F5C-35AF011F8BCF}"/>
              </a:ext>
            </a:extLst>
          </p:cNvPr>
          <p:cNvSpPr txBox="1">
            <a:spLocks/>
          </p:cNvSpPr>
          <p:nvPr/>
        </p:nvSpPr>
        <p:spPr>
          <a:xfrm>
            <a:off x="2905759" y="651091"/>
            <a:ext cx="8445253" cy="100925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 COURAGE of Christ</a:t>
            </a:r>
          </a:p>
        </p:txBody>
      </p:sp>
      <p:sp>
        <p:nvSpPr>
          <p:cNvPr id="6" name="TextBox 5">
            <a:extLst>
              <a:ext uri="{FF2B5EF4-FFF2-40B4-BE49-F238E27FC236}">
                <a16:creationId xmlns:a16="http://schemas.microsoft.com/office/drawing/2014/main" id="{5CC63B62-7A8F-F4D9-372D-52442260F9C4}"/>
              </a:ext>
            </a:extLst>
          </p:cNvPr>
          <p:cNvSpPr txBox="1"/>
          <p:nvPr/>
        </p:nvSpPr>
        <p:spPr>
          <a:xfrm>
            <a:off x="3018503" y="2021263"/>
            <a:ext cx="8219767" cy="4401205"/>
          </a:xfrm>
          <a:prstGeom prst="rect">
            <a:avLst/>
          </a:prstGeom>
          <a:noFill/>
        </p:spPr>
        <p:txBody>
          <a:bodyPr wrap="square">
            <a:spAutoFit/>
          </a:bodyPr>
          <a:lstStyle/>
          <a:p>
            <a:pPr lvl="0" algn="just">
              <a:defRPr/>
            </a:pPr>
            <a:r>
              <a:rPr lang="en-AU" sz="2800" dirty="0">
                <a:latin typeface="Open Sans" panose="020B0606030504020204" pitchFamily="34" charset="0"/>
                <a:ea typeface="Open Sans" panose="020B0606030504020204" pitchFamily="34" charset="0"/>
                <a:cs typeface="Open Sans" panose="020B0606030504020204" pitchFamily="34" charset="0"/>
              </a:rPr>
              <a:t>You stiff-necked people! Your hearts and ears are still uncircumcised. You are just like your ancestors: You always resist the Holy Spirit!</a:t>
            </a:r>
            <a:r>
              <a:rPr lang="en-AU" sz="2800" baseline="30000" dirty="0">
                <a:latin typeface="Open Sans" panose="020B0606030504020204" pitchFamily="34" charset="0"/>
                <a:ea typeface="Open Sans" panose="020B0606030504020204" pitchFamily="34" charset="0"/>
                <a:cs typeface="Open Sans" panose="020B0606030504020204" pitchFamily="34" charset="0"/>
              </a:rPr>
              <a:t> </a:t>
            </a:r>
            <a:r>
              <a:rPr lang="en-AU" sz="2800" dirty="0">
                <a:latin typeface="Open Sans" panose="020B0606030504020204" pitchFamily="34" charset="0"/>
                <a:ea typeface="Open Sans" panose="020B0606030504020204" pitchFamily="34" charset="0"/>
                <a:cs typeface="Open Sans" panose="020B0606030504020204" pitchFamily="34" charset="0"/>
              </a:rPr>
              <a:t>Was there ever a prophet your ancestors did not persecute? They even killed those who predicted the coming of the Righteous One. And now you have betrayed and murdered him— </a:t>
            </a:r>
            <a:r>
              <a:rPr lang="en-AU" sz="2800" baseline="30000" dirty="0">
                <a:latin typeface="Open Sans" panose="020B0606030504020204" pitchFamily="34" charset="0"/>
                <a:ea typeface="Open Sans" panose="020B0606030504020204" pitchFamily="34" charset="0"/>
                <a:cs typeface="Open Sans" panose="020B0606030504020204" pitchFamily="34" charset="0"/>
              </a:rPr>
              <a:t> </a:t>
            </a:r>
            <a:r>
              <a:rPr lang="en-AU" sz="2800" dirty="0">
                <a:latin typeface="Open Sans" panose="020B0606030504020204" pitchFamily="34" charset="0"/>
                <a:ea typeface="Open Sans" panose="020B0606030504020204" pitchFamily="34" charset="0"/>
                <a:cs typeface="Open Sans" panose="020B0606030504020204" pitchFamily="34" charset="0"/>
              </a:rPr>
              <a:t>you who have received the law… but have not obeyed it.</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 ACTS 7:51-53</a:t>
            </a: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1078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3353F-5C6F-EEF7-3C1E-4C683C56FF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60AE3E-EBE7-9E5E-0E9C-E00923A4C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51594F5B-3A9E-760B-D2C3-913762B65CAF}"/>
              </a:ext>
            </a:extLst>
          </p:cNvPr>
          <p:cNvPicPr>
            <a:picLocks noChangeAspect="1"/>
          </p:cNvPicPr>
          <p:nvPr/>
        </p:nvPicPr>
        <p:blipFill>
          <a:blip r:embed="rId3"/>
          <a:stretch>
            <a:fillRect/>
          </a:stretch>
        </p:blipFill>
        <p:spPr>
          <a:xfrm>
            <a:off x="4198374" y="-1"/>
            <a:ext cx="4336026" cy="6858000"/>
          </a:xfrm>
          <a:prstGeom prst="rect">
            <a:avLst/>
          </a:prstGeom>
        </p:spPr>
      </p:pic>
      <p:sp>
        <p:nvSpPr>
          <p:cNvPr id="4" name="Freeform 3">
            <a:extLst>
              <a:ext uri="{FF2B5EF4-FFF2-40B4-BE49-F238E27FC236}">
                <a16:creationId xmlns:a16="http://schemas.microsoft.com/office/drawing/2014/main" id="{E8BD6DDE-FFBC-AC3B-BF29-7031A11DBFD2}"/>
              </a:ext>
            </a:extLst>
          </p:cNvPr>
          <p:cNvSpPr/>
          <p:nvPr/>
        </p:nvSpPr>
        <p:spPr>
          <a:xfrm>
            <a:off x="1" y="0"/>
            <a:ext cx="4198373" cy="6858000"/>
          </a:xfrm>
          <a:custGeom>
            <a:avLst/>
            <a:gdLst/>
            <a:ahLst/>
            <a:cxnLst/>
            <a:rect l="l" t="t" r="r" b="b"/>
            <a:pathLst>
              <a:path w="7280376" h="10287000">
                <a:moveTo>
                  <a:pt x="0" y="0"/>
                </a:moveTo>
                <a:lnTo>
                  <a:pt x="7280376" y="0"/>
                </a:lnTo>
                <a:lnTo>
                  <a:pt x="7280376" y="10287000"/>
                </a:lnTo>
                <a:lnTo>
                  <a:pt x="0" y="10287000"/>
                </a:lnTo>
                <a:lnTo>
                  <a:pt x="0" y="0"/>
                </a:lnTo>
                <a:close/>
              </a:path>
            </a:pathLst>
          </a:custGeom>
          <a:blipFill>
            <a:blip r:embed="rId4"/>
            <a:stretch>
              <a:fillRect l="-12499" r="-98392"/>
            </a:stretch>
          </a:blipFill>
        </p:spPr>
        <p:txBody>
          <a:bodyPr/>
          <a:lstStyle/>
          <a:p>
            <a:endParaRPr lang="en-AU"/>
          </a:p>
        </p:txBody>
      </p:sp>
      <p:sp>
        <p:nvSpPr>
          <p:cNvPr id="6" name="Freeform 2">
            <a:extLst>
              <a:ext uri="{FF2B5EF4-FFF2-40B4-BE49-F238E27FC236}">
                <a16:creationId xmlns:a16="http://schemas.microsoft.com/office/drawing/2014/main" id="{E590ECEC-D2C3-8FE7-5776-8AEFF8C424F6}"/>
              </a:ext>
            </a:extLst>
          </p:cNvPr>
          <p:cNvSpPr/>
          <p:nvPr/>
        </p:nvSpPr>
        <p:spPr>
          <a:xfrm>
            <a:off x="8534400" y="-2"/>
            <a:ext cx="3608438" cy="6857999"/>
          </a:xfrm>
          <a:custGeom>
            <a:avLst/>
            <a:gdLst/>
            <a:ahLst/>
            <a:cxnLst/>
            <a:rect l="l" t="t" r="r" b="b"/>
            <a:pathLst>
              <a:path w="6210543" h="10287000">
                <a:moveTo>
                  <a:pt x="0" y="0"/>
                </a:moveTo>
                <a:lnTo>
                  <a:pt x="6210543" y="0"/>
                </a:lnTo>
                <a:lnTo>
                  <a:pt x="6210543" y="10287000"/>
                </a:lnTo>
                <a:lnTo>
                  <a:pt x="0" y="10287000"/>
                </a:lnTo>
                <a:lnTo>
                  <a:pt x="0" y="0"/>
                </a:lnTo>
                <a:close/>
              </a:path>
            </a:pathLst>
          </a:custGeom>
          <a:blipFill>
            <a:blip r:embed="rId5"/>
            <a:stretch>
              <a:fillRect t="-12030" b="-20656"/>
            </a:stretch>
          </a:blipFill>
        </p:spPr>
        <p:txBody>
          <a:bodyPr/>
          <a:lstStyle/>
          <a:p>
            <a:endParaRPr lang="en-AU"/>
          </a:p>
        </p:txBody>
      </p:sp>
    </p:spTree>
    <p:extLst>
      <p:ext uri="{BB962C8B-B14F-4D97-AF65-F5344CB8AC3E}">
        <p14:creationId xmlns:p14="http://schemas.microsoft.com/office/powerpoint/2010/main" val="365011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C89FA-D4C7-D326-97D4-2111D4BA65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43BE49-77B0-28E8-2D91-48E9A6B58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2"/>
          <p:cNvSpPr/>
          <p:nvPr/>
        </p:nvSpPr>
        <p:spPr>
          <a:xfrm>
            <a:off x="2017664" y="1"/>
            <a:ext cx="10174336" cy="6858000"/>
          </a:xfrm>
          <a:custGeom>
            <a:avLst/>
            <a:gdLst/>
            <a:ahLst/>
            <a:cxnLst/>
            <a:rect l="l" t="t" r="r" b="b"/>
            <a:pathLst>
              <a:path w="9912853" h="7431062">
                <a:moveTo>
                  <a:pt x="0" y="0"/>
                </a:moveTo>
                <a:lnTo>
                  <a:pt x="9912853" y="0"/>
                </a:lnTo>
                <a:lnTo>
                  <a:pt x="9912853" y="7431062"/>
                </a:lnTo>
                <a:lnTo>
                  <a:pt x="0" y="7431062"/>
                </a:lnTo>
                <a:lnTo>
                  <a:pt x="0" y="0"/>
                </a:lnTo>
                <a:close/>
              </a:path>
            </a:pathLst>
          </a:custGeom>
          <a:blipFill>
            <a:blip r:embed="rId3"/>
            <a:stretch>
              <a:fillRect l="-32426" t="-19281" b="-7025"/>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3048176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D56A1-F98A-C3BF-E124-5AC205B0E1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41C7FB-400C-FF71-5F74-B35218E15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5B9D34B-BFCA-0ABE-3E10-4F41B0FCE2F6}"/>
              </a:ext>
            </a:extLst>
          </p:cNvPr>
          <p:cNvSpPr txBox="1"/>
          <p:nvPr/>
        </p:nvSpPr>
        <p:spPr>
          <a:xfrm>
            <a:off x="2841522" y="2359968"/>
            <a:ext cx="8327924" cy="3416320"/>
          </a:xfrm>
          <a:prstGeom prst="rect">
            <a:avLst/>
          </a:prstGeom>
          <a:noFill/>
        </p:spPr>
        <p:txBody>
          <a:bodyPr wrap="square">
            <a:spAutoFit/>
          </a:bodyPr>
          <a:lstStyle/>
          <a:p>
            <a:pPr algn="just"/>
            <a:r>
              <a:rPr lang="en-AU" sz="3600" spc="25" dirty="0">
                <a:effectLst/>
                <a:latin typeface="Open Sans" panose="020B0606030504020204" pitchFamily="34" charset="0"/>
                <a:ea typeface="Open Sans" panose="020B0606030504020204" pitchFamily="34" charset="0"/>
                <a:cs typeface="Open Sans" panose="020B0606030504020204" pitchFamily="34" charset="0"/>
              </a:rPr>
              <a:t>Courage is almost a contradiction in terms. It means a strong desire to live taking the form of a readiness to die.</a:t>
            </a:r>
          </a:p>
          <a:p>
            <a:pPr algn="just"/>
            <a:endParaRPr lang="en-AU" sz="3600" spc="25" dirty="0">
              <a:latin typeface="Open Sans" panose="020B0606030504020204" pitchFamily="34" charset="0"/>
              <a:ea typeface="Open Sans" panose="020B0606030504020204" pitchFamily="34" charset="0"/>
              <a:cs typeface="Open Sans" panose="020B0606030504020204" pitchFamily="34" charset="0"/>
            </a:endParaRPr>
          </a:p>
          <a:p>
            <a:pPr algn="just"/>
            <a:endParaRPr lang="en-AU" sz="3600" spc="25" dirty="0">
              <a:latin typeface="Open Sans" panose="020B0606030504020204" pitchFamily="34" charset="0"/>
              <a:ea typeface="Open Sans" panose="020B0606030504020204" pitchFamily="34" charset="0"/>
              <a:cs typeface="Open Sans" panose="020B0606030504020204" pitchFamily="34" charset="0"/>
            </a:endParaRPr>
          </a:p>
          <a:p>
            <a:pPr algn="r"/>
            <a:r>
              <a:rPr lang="en-AU" sz="3600" spc="25" dirty="0">
                <a:latin typeface="Open Sans" panose="020B0606030504020204" pitchFamily="34" charset="0"/>
                <a:ea typeface="Open Sans" panose="020B0606030504020204" pitchFamily="34" charset="0"/>
                <a:cs typeface="Open Sans" panose="020B0606030504020204" pitchFamily="34" charset="0"/>
              </a:rPr>
              <a:t>- G.K. CHESTERTON</a:t>
            </a:r>
            <a:endParaRPr lang="en-AU"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26291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FED57-B820-0CF1-1A46-C63F0607AD0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808D81-D1A3-41C5-3D88-1F6407F519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B50D2A8E-5BC9-6EAA-4116-07A007758B08}"/>
              </a:ext>
            </a:extLst>
          </p:cNvPr>
          <p:cNvSpPr txBox="1">
            <a:spLocks/>
          </p:cNvSpPr>
          <p:nvPr/>
        </p:nvSpPr>
        <p:spPr>
          <a:xfrm>
            <a:off x="2684205" y="660923"/>
            <a:ext cx="8888362" cy="10092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 COUNTENANCE of Christ</a:t>
            </a:r>
          </a:p>
        </p:txBody>
      </p:sp>
      <p:sp>
        <p:nvSpPr>
          <p:cNvPr id="6" name="TextBox 5">
            <a:extLst>
              <a:ext uri="{FF2B5EF4-FFF2-40B4-BE49-F238E27FC236}">
                <a16:creationId xmlns:a16="http://schemas.microsoft.com/office/drawing/2014/main" id="{748D5FD4-31D2-3CB3-FE3C-8DA87ABF3F74}"/>
              </a:ext>
            </a:extLst>
          </p:cNvPr>
          <p:cNvSpPr txBox="1"/>
          <p:nvPr/>
        </p:nvSpPr>
        <p:spPr>
          <a:xfrm>
            <a:off x="2821859" y="2021263"/>
            <a:ext cx="8416412" cy="4401205"/>
          </a:xfrm>
          <a:prstGeom prst="rect">
            <a:avLst/>
          </a:prstGeom>
          <a:noFill/>
        </p:spPr>
        <p:txBody>
          <a:bodyPr wrap="square">
            <a:spAutoFit/>
          </a:bodyPr>
          <a:lstStyle/>
          <a:p>
            <a:pPr algn="just"/>
            <a:r>
              <a:rPr lang="en-AU" sz="2800" dirty="0">
                <a:latin typeface="Open Sans" panose="020B0606030504020204" pitchFamily="34" charset="0"/>
                <a:ea typeface="Open Sans" panose="020B0606030504020204" pitchFamily="34" charset="0"/>
                <a:cs typeface="Open Sans" panose="020B0606030504020204" pitchFamily="34" charset="0"/>
              </a:rPr>
              <a:t>Stephen, full of the Holy Spirit, looked up to heaven and saw the glory of God, and Jesus standing at the right hand of God.</a:t>
            </a:r>
            <a:r>
              <a:rPr lang="en-AU" sz="2800" baseline="30000" dirty="0">
                <a:latin typeface="Open Sans" panose="020B0606030504020204" pitchFamily="34" charset="0"/>
                <a:ea typeface="Open Sans" panose="020B0606030504020204" pitchFamily="34" charset="0"/>
                <a:cs typeface="Open Sans" panose="020B0606030504020204" pitchFamily="34" charset="0"/>
              </a:rPr>
              <a:t> </a:t>
            </a:r>
            <a:r>
              <a:rPr lang="en-AU" sz="2800" dirty="0">
                <a:latin typeface="Open Sans" panose="020B0606030504020204" pitchFamily="34" charset="0"/>
                <a:ea typeface="Open Sans" panose="020B0606030504020204" pitchFamily="34" charset="0"/>
                <a:cs typeface="Open Sans" panose="020B0606030504020204" pitchFamily="34" charset="0"/>
              </a:rPr>
              <a:t>“Look,” he said, “I see heaven open and the Son of Man standing at the right hand of God.”</a:t>
            </a:r>
            <a:r>
              <a:rPr lang="en-AU" sz="2800" baseline="30000" dirty="0">
                <a:latin typeface="Open Sans" panose="020B0606030504020204" pitchFamily="34" charset="0"/>
                <a:ea typeface="Open Sans" panose="020B0606030504020204" pitchFamily="34" charset="0"/>
                <a:cs typeface="Open Sans" panose="020B0606030504020204" pitchFamily="34" charset="0"/>
              </a:rPr>
              <a:t> </a:t>
            </a:r>
            <a:r>
              <a:rPr lang="en-AU" sz="2800" dirty="0">
                <a:latin typeface="Open Sans" panose="020B0606030504020204" pitchFamily="34" charset="0"/>
                <a:ea typeface="Open Sans" panose="020B0606030504020204" pitchFamily="34" charset="0"/>
                <a:cs typeface="Open Sans" panose="020B0606030504020204" pitchFamily="34" charset="0"/>
              </a:rPr>
              <a:t>At this they covered their ears and, yelling at the top of their voices, they all rushed at him,</a:t>
            </a:r>
            <a:r>
              <a:rPr lang="en-AU" sz="2800" baseline="30000" dirty="0">
                <a:latin typeface="Open Sans" panose="020B0606030504020204" pitchFamily="34" charset="0"/>
                <a:ea typeface="Open Sans" panose="020B0606030504020204" pitchFamily="34" charset="0"/>
                <a:cs typeface="Open Sans" panose="020B0606030504020204" pitchFamily="34" charset="0"/>
              </a:rPr>
              <a:t> </a:t>
            </a:r>
            <a:r>
              <a:rPr lang="en-AU" sz="2800" dirty="0">
                <a:latin typeface="Open Sans" panose="020B0606030504020204" pitchFamily="34" charset="0"/>
                <a:ea typeface="Open Sans" panose="020B0606030504020204" pitchFamily="34" charset="0"/>
                <a:cs typeface="Open Sans" panose="020B0606030504020204" pitchFamily="34" charset="0"/>
              </a:rPr>
              <a:t>dragged him out of the city and began to stone him.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ACTS 7:55-58</a:t>
            </a:r>
          </a:p>
        </p:txBody>
      </p:sp>
    </p:spTree>
    <p:extLst>
      <p:ext uri="{BB962C8B-B14F-4D97-AF65-F5344CB8AC3E}">
        <p14:creationId xmlns:p14="http://schemas.microsoft.com/office/powerpoint/2010/main" val="2592282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C81A-5201-F575-447C-55B301E1391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C3E018-5A0C-85E1-91C2-4ADB385D89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AB2AF74-1B94-82EF-E651-C638C984500E}"/>
              </a:ext>
            </a:extLst>
          </p:cNvPr>
          <p:cNvSpPr txBox="1"/>
          <p:nvPr/>
        </p:nvSpPr>
        <p:spPr>
          <a:xfrm>
            <a:off x="2566220" y="2454817"/>
            <a:ext cx="9144000" cy="3416320"/>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Whoever acknowledges me before others, I will also acknowledge before my Father in heaven.</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MATTHEW 10:32</a:t>
            </a:r>
          </a:p>
        </p:txBody>
      </p:sp>
    </p:spTree>
    <p:extLst>
      <p:ext uri="{BB962C8B-B14F-4D97-AF65-F5344CB8AC3E}">
        <p14:creationId xmlns:p14="http://schemas.microsoft.com/office/powerpoint/2010/main" val="756428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334A0-1BE1-F26D-59CD-E1CCE9E9E2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A8CE35-8BCE-CEC7-BB6E-67D2823E8C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reeform 2">
            <a:extLst>
              <a:ext uri="{FF2B5EF4-FFF2-40B4-BE49-F238E27FC236}">
                <a16:creationId xmlns:a16="http://schemas.microsoft.com/office/drawing/2014/main" id="{010B4B36-B348-0307-E392-B073D60E2AA7}"/>
              </a:ext>
            </a:extLst>
          </p:cNvPr>
          <p:cNvSpPr/>
          <p:nvPr/>
        </p:nvSpPr>
        <p:spPr>
          <a:xfrm>
            <a:off x="2020079" y="0"/>
            <a:ext cx="10171921" cy="6858000"/>
          </a:xfrm>
          <a:custGeom>
            <a:avLst/>
            <a:gdLst/>
            <a:ahLst/>
            <a:cxnLst/>
            <a:rect l="l" t="t" r="r" b="b"/>
            <a:pathLst>
              <a:path w="12197920" h="6990734">
                <a:moveTo>
                  <a:pt x="0" y="0"/>
                </a:moveTo>
                <a:lnTo>
                  <a:pt x="12197920" y="0"/>
                </a:lnTo>
                <a:lnTo>
                  <a:pt x="12197920" y="6990734"/>
                </a:lnTo>
                <a:lnTo>
                  <a:pt x="0" y="6990734"/>
                </a:lnTo>
                <a:lnTo>
                  <a:pt x="0" y="0"/>
                </a:lnTo>
                <a:close/>
              </a:path>
            </a:pathLst>
          </a:custGeom>
          <a:blipFill>
            <a:blip r:embed="rId3"/>
            <a:stretch>
              <a:fillRect l="-13420" t="-46577" r="-19272" b="-7391"/>
            </a:stretch>
          </a:blipFill>
        </p:spPr>
        <p:txBody>
          <a:bodyPr/>
          <a:lstStyle/>
          <a:p>
            <a:endParaRPr lang="en-AU">
              <a:solidFill>
                <a:prstClr val="black"/>
              </a:solidFill>
              <a:latin typeface="Calibri"/>
            </a:endParaRPr>
          </a:p>
        </p:txBody>
      </p:sp>
    </p:spTree>
    <p:extLst>
      <p:ext uri="{BB962C8B-B14F-4D97-AF65-F5344CB8AC3E}">
        <p14:creationId xmlns:p14="http://schemas.microsoft.com/office/powerpoint/2010/main" val="355770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4BE8A-045A-4F75-6056-ED5308074D6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8412F25-0032-4E33-EE2B-3F6F8088E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407E8677-FA60-5FA9-469C-94640C881B1D}"/>
              </a:ext>
            </a:extLst>
          </p:cNvPr>
          <p:cNvSpPr txBox="1"/>
          <p:nvPr/>
        </p:nvSpPr>
        <p:spPr>
          <a:xfrm>
            <a:off x="2890684" y="1963206"/>
            <a:ext cx="8347587" cy="3754874"/>
          </a:xfrm>
          <a:prstGeom prst="rect">
            <a:avLst/>
          </a:prstGeom>
          <a:noFill/>
        </p:spPr>
        <p:txBody>
          <a:bodyPr wrap="square">
            <a:spAutoFit/>
          </a:bodyPr>
          <a:lstStyle/>
          <a:p>
            <a:pPr lvl="0" algn="just">
              <a:defRPr/>
            </a:pPr>
            <a:r>
              <a:rPr lang="en-AU" sz="3400" dirty="0">
                <a:latin typeface="Open Sans" panose="020B0606030504020204" pitchFamily="34" charset="0"/>
                <a:ea typeface="Open Sans" panose="020B0606030504020204" pitchFamily="34" charset="0"/>
                <a:cs typeface="Open Sans" panose="020B0606030504020204" pitchFamily="34" charset="0"/>
              </a:rPr>
              <a:t>Whoever wants to be my disciple must deny themselves and take up their cross daily and follow me. For whoever wants to save their life will lose it, but whoever loses their life for me will save it.</a:t>
            </a:r>
            <a:endPar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4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LUKE 9:23-24</a:t>
            </a:r>
          </a:p>
        </p:txBody>
      </p:sp>
    </p:spTree>
    <p:extLst>
      <p:ext uri="{BB962C8B-B14F-4D97-AF65-F5344CB8AC3E}">
        <p14:creationId xmlns:p14="http://schemas.microsoft.com/office/powerpoint/2010/main" val="4246466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FAB56-D4EF-2B48-B1F5-6DD1B9F273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C38CEC-685C-CAC8-0D93-E68DCCD507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695C615A-945F-5AAC-72CA-5A6B4A108D90}"/>
              </a:ext>
            </a:extLst>
          </p:cNvPr>
          <p:cNvSpPr txBox="1"/>
          <p:nvPr/>
        </p:nvSpPr>
        <p:spPr>
          <a:xfrm>
            <a:off x="2861186" y="1373270"/>
            <a:ext cx="8367253" cy="5078313"/>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To deny oneself is to be aware only of Christ and no more of self, to see only him who goes before and no more the road which is too hard for us. Once more, all that self-denial can say is: "He leads the way, keep close to him.</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DIETRICH BONHOEFFER</a:t>
            </a:r>
          </a:p>
          <a:p>
            <a:pPr marL="0" marR="0" lvl="0" indent="0" algn="r" defTabSz="914400" rtl="0" eaLnBrk="1" fontAlgn="auto" latinLnBrk="0" hangingPunct="1">
              <a:lnSpc>
                <a:spcPct val="100000"/>
              </a:lnSpc>
              <a:spcBef>
                <a:spcPts val="0"/>
              </a:spcBef>
              <a:spcAft>
                <a:spcPts val="0"/>
              </a:spcAft>
              <a:buClrTx/>
              <a:buSzTx/>
              <a:buFontTx/>
              <a:buNone/>
              <a:tabLst/>
              <a:defRPr/>
            </a:pPr>
            <a:r>
              <a:rPr lang="en-AU" sz="3600" i="1" dirty="0">
                <a:solidFill>
                  <a:prstClr val="black"/>
                </a:solidFill>
                <a:latin typeface="Open Sans" panose="020B0606030504020204" pitchFamily="34" charset="0"/>
                <a:ea typeface="Open Sans" panose="020B0606030504020204" pitchFamily="34" charset="0"/>
                <a:cs typeface="Open Sans" panose="020B0606030504020204" pitchFamily="34" charset="0"/>
              </a:rPr>
              <a:t>The Cost of Discipleship</a:t>
            </a:r>
            <a:endParaRPr kumimoji="0" lang="en-AU" sz="36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7442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60CC-572C-8B09-6FC7-2E1CCF893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755F53-DA0F-9C35-CFE0-C032313BE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Freeform 2">
            <a:extLst>
              <a:ext uri="{FF2B5EF4-FFF2-40B4-BE49-F238E27FC236}">
                <a16:creationId xmlns:a16="http://schemas.microsoft.com/office/drawing/2014/main" id="{F0698091-08B6-2086-E42F-94BED610AC97}"/>
              </a:ext>
            </a:extLst>
          </p:cNvPr>
          <p:cNvSpPr/>
          <p:nvPr/>
        </p:nvSpPr>
        <p:spPr>
          <a:xfrm>
            <a:off x="2011142" y="1"/>
            <a:ext cx="10180858" cy="6858000"/>
          </a:xfrm>
          <a:custGeom>
            <a:avLst/>
            <a:gdLst/>
            <a:ahLst/>
            <a:cxnLst/>
            <a:rect l="l" t="t" r="r" b="b"/>
            <a:pathLst>
              <a:path w="13381463" h="8229600">
                <a:moveTo>
                  <a:pt x="0" y="0"/>
                </a:moveTo>
                <a:lnTo>
                  <a:pt x="13381464" y="0"/>
                </a:lnTo>
                <a:lnTo>
                  <a:pt x="13381464" y="8229600"/>
                </a:lnTo>
                <a:lnTo>
                  <a:pt x="0" y="8229600"/>
                </a:lnTo>
                <a:lnTo>
                  <a:pt x="0" y="0"/>
                </a:lnTo>
                <a:close/>
              </a:path>
            </a:pathLst>
          </a:custGeom>
          <a:blipFill>
            <a:blip r:embed="rId3"/>
            <a:stretch>
              <a:fillRect/>
            </a:stretch>
          </a:blipFill>
        </p:spPr>
        <p:txBody>
          <a:bodyPr/>
          <a:lstStyle/>
          <a:p>
            <a:endParaRPr lang="en-AU"/>
          </a:p>
        </p:txBody>
      </p:sp>
    </p:spTree>
    <p:extLst>
      <p:ext uri="{BB962C8B-B14F-4D97-AF65-F5344CB8AC3E}">
        <p14:creationId xmlns:p14="http://schemas.microsoft.com/office/powerpoint/2010/main" val="84972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16303-EC15-C4A9-38C5-2660E17417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922015-9ACE-52E8-4A89-CC84B37E3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4188ABA-31F3-37D5-3246-E6C14B3907A4}"/>
              </a:ext>
            </a:extLst>
          </p:cNvPr>
          <p:cNvSpPr txBox="1"/>
          <p:nvPr/>
        </p:nvSpPr>
        <p:spPr>
          <a:xfrm>
            <a:off x="2792362" y="1904211"/>
            <a:ext cx="8563895" cy="3970318"/>
          </a:xfrm>
          <a:prstGeom prst="rect">
            <a:avLst/>
          </a:prstGeom>
          <a:noFill/>
        </p:spPr>
        <p:txBody>
          <a:bodyPr wrap="square">
            <a:spAutoFit/>
          </a:bodyPr>
          <a:lstStyle/>
          <a:p>
            <a:pPr lvl="0" algn="just">
              <a:defRPr/>
            </a:pPr>
            <a:r>
              <a:rPr lang="en-AU" sz="3600" dirty="0">
                <a:latin typeface="Open Sans" panose="020B0606030504020204" pitchFamily="34" charset="0"/>
                <a:ea typeface="Open Sans" panose="020B0606030504020204" pitchFamily="34" charset="0"/>
                <a:cs typeface="Open Sans" panose="020B0606030504020204" pitchFamily="34" charset="0"/>
              </a:rPr>
              <a:t>I have been crucified with Christ and I no longer live, but Christ lives in me. The life I now live in the body, I live by faith in the Son of God, who loved me and gave himself for me.</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600" b="0" i="1"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AU"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GALATIANS 2:20</a:t>
            </a:r>
          </a:p>
        </p:txBody>
      </p:sp>
    </p:spTree>
    <p:extLst>
      <p:ext uri="{BB962C8B-B14F-4D97-AF65-F5344CB8AC3E}">
        <p14:creationId xmlns:p14="http://schemas.microsoft.com/office/powerpoint/2010/main" val="795097799"/>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4888</TotalTime>
  <Words>991</Words>
  <Application>Microsoft Office PowerPoint</Application>
  <PresentationFormat>Widescreen</PresentationFormat>
  <Paragraphs>59</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Aptos Display</vt:lpstr>
      <vt:lpstr>Arial</vt:lpstr>
      <vt:lpstr>Calibri</vt:lpstr>
      <vt:lpstr>Open Sans</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Christie</dc:creator>
  <cp:lastModifiedBy>Michael Christie</cp:lastModifiedBy>
  <cp:revision>1</cp:revision>
  <dcterms:created xsi:type="dcterms:W3CDTF">2026-07-21T02:13:05Z</dcterms:created>
  <dcterms:modified xsi:type="dcterms:W3CDTF">2026-10-23T08:56:11Z</dcterms:modified>
</cp:coreProperties>
</file>